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8" r:id="rId3"/>
    <p:sldId id="269" r:id="rId4"/>
    <p:sldId id="279" r:id="rId5"/>
    <p:sldId id="285" r:id="rId6"/>
    <p:sldId id="286" r:id="rId7"/>
    <p:sldId id="288" r:id="rId8"/>
    <p:sldId id="287" r:id="rId9"/>
    <p:sldId id="289" r:id="rId10"/>
    <p:sldId id="29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5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03"/>
    <p:restoredTop sz="75028" autoAdjust="0"/>
  </p:normalViewPr>
  <p:slideViewPr>
    <p:cSldViewPr snapToGrid="0" snapToObjects="1">
      <p:cViewPr varScale="1">
        <p:scale>
          <a:sx n="97" d="100"/>
          <a:sy n="97" d="100"/>
        </p:scale>
        <p:origin x="21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5FF157-87DC-0E4F-AE59-82CF37FD8549}" type="datetimeFigureOut">
              <a:rPr lang="en-US" smtClean="0"/>
              <a:t>10/3/22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C22A9-E09B-E64E-B0D4-BA28AA438C97}" type="slidenum">
              <a:rPr lang="en-US" smtClean="0"/>
              <a:t>‹#›</a:t>
            </a:fld>
            <a:endParaRPr lang="en-US"/>
          </a:p>
        </p:txBody>
      </p:sp>
    </p:spTree>
    <p:extLst>
      <p:ext uri="{BB962C8B-B14F-4D97-AF65-F5344CB8AC3E}">
        <p14:creationId xmlns:p14="http://schemas.microsoft.com/office/powerpoint/2010/main" val="120031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C22A9-E09B-E64E-B0D4-BA28AA438C97}" type="slidenum">
              <a:rPr lang="en-US" smtClean="0"/>
              <a:t>1</a:t>
            </a:fld>
            <a:endParaRPr lang="en-US"/>
          </a:p>
        </p:txBody>
      </p:sp>
    </p:spTree>
    <p:extLst>
      <p:ext uri="{BB962C8B-B14F-4D97-AF65-F5344CB8AC3E}">
        <p14:creationId xmlns:p14="http://schemas.microsoft.com/office/powerpoint/2010/main" val="1546324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case that compression can indeed distinguish and identify between non-Markov and Markov systems with some error correction. </a:t>
            </a:r>
          </a:p>
        </p:txBody>
      </p:sp>
      <p:sp>
        <p:nvSpPr>
          <p:cNvPr id="4" name="Slide Number Placeholder 3"/>
          <p:cNvSpPr>
            <a:spLocks noGrp="1"/>
          </p:cNvSpPr>
          <p:nvPr>
            <p:ph type="sldNum" sz="quarter" idx="5"/>
          </p:nvPr>
        </p:nvSpPr>
        <p:spPr/>
        <p:txBody>
          <a:bodyPr/>
          <a:lstStyle/>
          <a:p>
            <a:fld id="{092C22A9-E09B-E64E-B0D4-BA28AA438C97}" type="slidenum">
              <a:rPr lang="en-US" smtClean="0"/>
              <a:t>10</a:t>
            </a:fld>
            <a:endParaRPr lang="en-US"/>
          </a:p>
        </p:txBody>
      </p:sp>
    </p:spTree>
    <p:extLst>
      <p:ext uri="{BB962C8B-B14F-4D97-AF65-F5344CB8AC3E}">
        <p14:creationId xmlns:p14="http://schemas.microsoft.com/office/powerpoint/2010/main" val="535193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are considering is </a:t>
            </a:r>
            <a:r>
              <a:rPr lang="en-US" dirty="0" err="1"/>
              <a:t>wht</a:t>
            </a:r>
            <a:r>
              <a:rPr lang="en-US" dirty="0"/>
              <a:t> sort of model can we use to describe a particles motion? There are many research topics, especially in the biomolecular research that explores this. These include E2E distance of </a:t>
            </a:r>
            <a:r>
              <a:rPr lang="en-US" dirty="0" err="1"/>
              <a:t>polymner</a:t>
            </a:r>
            <a:r>
              <a:rPr lang="en-US" dirty="0"/>
              <a:t> chains such as DNA, and protein folding.</a:t>
            </a:r>
          </a:p>
          <a:p>
            <a:endParaRPr lang="en-US" dirty="0"/>
          </a:p>
          <a:p>
            <a:r>
              <a:rPr lang="en-US" dirty="0"/>
              <a:t>One of the difficulties of extracting valuable information of the mechanism of biomolecular system is the low experimental time resolution. Extracting and simulating the conditions of molecules are incredibly hard. It may take several day and even weeks to create a trajectory with enough data that can be analyzed. </a:t>
            </a:r>
          </a:p>
          <a:p>
            <a:endParaRPr lang="en-US" dirty="0"/>
          </a:p>
          <a:p>
            <a:r>
              <a:rPr lang="en-US" dirty="0"/>
              <a:t>With these in mind, we desire to </a:t>
            </a:r>
            <a:r>
              <a:rPr lang="en-US" dirty="0" err="1"/>
              <a:t>aask</a:t>
            </a:r>
            <a:r>
              <a:rPr lang="en-US" dirty="0"/>
              <a:t> ourself this question: Given a trajectory, can wee determine if purely </a:t>
            </a:r>
            <a:r>
              <a:rPr lang="en-US" dirty="0" err="1"/>
              <a:t>Browian</a:t>
            </a:r>
            <a:r>
              <a:rPr lang="en-US" dirty="0"/>
              <a:t> motion, or moves with some form of memory? In much of our simulation, we strictly perform a 1-D system that mimics the multidimensionality of real biological system. But this  has shown to lead to non-Markov dynamics</a:t>
            </a:r>
          </a:p>
          <a:p>
            <a:r>
              <a:rPr lang="en-US" dirty="0"/>
              <a:t>We can also fit a GLE to extract the memory kernel of the system. We can also </a:t>
            </a:r>
            <a:r>
              <a:rPr lang="en-US" dirty="0" err="1"/>
              <a:t>lok</a:t>
            </a:r>
            <a:r>
              <a:rPr lang="en-US" dirty="0"/>
              <a:t> at transition times and look at the mean square displacement of the particle. But many system has shown similar </a:t>
            </a:r>
            <a:r>
              <a:rPr lang="en-US" dirty="0" err="1"/>
              <a:t>characterstics</a:t>
            </a:r>
            <a:r>
              <a:rPr lang="en-US" dirty="0"/>
              <a:t> that have shown to be Markov and non-</a:t>
            </a:r>
            <a:r>
              <a:rPr lang="en-US" dirty="0" err="1"/>
              <a:t>makrov</a:t>
            </a:r>
            <a:r>
              <a:rPr lang="en-US" dirty="0"/>
              <a:t>.</a:t>
            </a:r>
          </a:p>
        </p:txBody>
      </p:sp>
      <p:sp>
        <p:nvSpPr>
          <p:cNvPr id="4" name="Slide Number Placeholder 3"/>
          <p:cNvSpPr>
            <a:spLocks noGrp="1"/>
          </p:cNvSpPr>
          <p:nvPr>
            <p:ph type="sldNum" sz="quarter" idx="5"/>
          </p:nvPr>
        </p:nvSpPr>
        <p:spPr/>
        <p:txBody>
          <a:bodyPr/>
          <a:lstStyle/>
          <a:p>
            <a:fld id="{092C22A9-E09B-E64E-B0D4-BA28AA438C97}" type="slidenum">
              <a:rPr lang="en-US" smtClean="0"/>
              <a:t>2</a:t>
            </a:fld>
            <a:endParaRPr lang="en-US"/>
          </a:p>
        </p:txBody>
      </p:sp>
    </p:spTree>
    <p:extLst>
      <p:ext uri="{BB962C8B-B14F-4D97-AF65-F5344CB8AC3E}">
        <p14:creationId xmlns:p14="http://schemas.microsoft.com/office/powerpoint/2010/main" val="327699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tests that be performed to </a:t>
            </a:r>
            <a:r>
              <a:rPr lang="en-US" dirty="0" err="1"/>
              <a:t>quanity</a:t>
            </a:r>
            <a:r>
              <a:rPr lang="en-US" dirty="0"/>
              <a:t> how much memory even if it exists in a system. Coefficient of </a:t>
            </a:r>
            <a:r>
              <a:rPr lang="en-US" dirty="0" err="1"/>
              <a:t>varaiton</a:t>
            </a:r>
            <a:r>
              <a:rPr lang="en-US" dirty="0"/>
              <a:t>, which is the ratio between the standard deviation of the transition times to the mean of the transition times can be calculated. The C values indicates how broad the distribution of the transition paths are.  No 1D dimensional model can have a coefficient of variation that exceeds one. This has been extensively proven. A C value that is greater than 1 is an indication of </a:t>
            </a:r>
            <a:r>
              <a:rPr lang="en-US" dirty="0" err="1"/>
              <a:t>multidiemsnailty</a:t>
            </a:r>
            <a:r>
              <a:rPr lang="en-US" dirty="0"/>
              <a:t> in the dynamics, though a C value less than 1 does not necessarily mean that the dynamic is 1D. </a:t>
            </a:r>
          </a:p>
          <a:p>
            <a:endParaRPr lang="en-US" dirty="0"/>
          </a:p>
          <a:p>
            <a:endParaRPr lang="en-US" dirty="0"/>
          </a:p>
          <a:p>
            <a:r>
              <a:rPr lang="en-US" dirty="0"/>
              <a:t>So, in this presentation, we present to you information based analysis of single molecular trajectory using lossless compression </a:t>
            </a:r>
            <a:r>
              <a:rPr lang="en-US" dirty="0" err="1"/>
              <a:t>algorthim</a:t>
            </a:r>
            <a:r>
              <a:rPr lang="en-US" dirty="0"/>
              <a:t>.</a:t>
            </a:r>
          </a:p>
          <a:p>
            <a:endParaRPr lang="en-US" dirty="0"/>
          </a:p>
        </p:txBody>
      </p:sp>
      <p:sp>
        <p:nvSpPr>
          <p:cNvPr id="4" name="Slide Number Placeholder 3"/>
          <p:cNvSpPr>
            <a:spLocks noGrp="1"/>
          </p:cNvSpPr>
          <p:nvPr>
            <p:ph type="sldNum" sz="quarter" idx="5"/>
          </p:nvPr>
        </p:nvSpPr>
        <p:spPr/>
        <p:txBody>
          <a:bodyPr/>
          <a:lstStyle/>
          <a:p>
            <a:fld id="{092C22A9-E09B-E64E-B0D4-BA28AA438C97}" type="slidenum">
              <a:rPr lang="en-US" smtClean="0"/>
              <a:t>3</a:t>
            </a:fld>
            <a:endParaRPr lang="en-US"/>
          </a:p>
        </p:txBody>
      </p:sp>
    </p:spTree>
    <p:extLst>
      <p:ext uri="{BB962C8B-B14F-4D97-AF65-F5344CB8AC3E}">
        <p14:creationId xmlns:p14="http://schemas.microsoft.com/office/powerpoint/2010/main" val="417693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1948, Shannon proposed that information is a measurable quantity. Similar to his work with the printed </a:t>
            </a:r>
            <a:r>
              <a:rPr lang="en-US" dirty="0" err="1"/>
              <a:t>eenglish</a:t>
            </a:r>
            <a:r>
              <a:rPr lang="en-US" dirty="0"/>
              <a:t> text. Due to thee </a:t>
            </a:r>
            <a:r>
              <a:rPr lang="en-US" dirty="0" err="1"/>
              <a:t>natur</a:t>
            </a:r>
            <a:r>
              <a:rPr lang="en-US" dirty="0"/>
              <a:t> </a:t>
            </a:r>
            <a:r>
              <a:rPr lang="en-US" dirty="0" err="1"/>
              <a:t>eof</a:t>
            </a:r>
            <a:r>
              <a:rPr lang="en-US" dirty="0"/>
              <a:t> our language, and rules. For example, there must be vowels in words or the letter e must before letter I, becomes. Restrictions which decreases the surprise or information in a English text. This is the whole concept of information theory. The quantitative calculation is called entropy as defined as follows. It s </a:t>
            </a:r>
            <a:r>
              <a:rPr lang="en-US" dirty="0" err="1"/>
              <a:t>aausmmtion</a:t>
            </a:r>
            <a:r>
              <a:rPr lang="en-US" dirty="0"/>
              <a:t> across </a:t>
            </a:r>
            <a:r>
              <a:rPr lang="en-US" dirty="0" err="1"/>
              <a:t>ll</a:t>
            </a:r>
            <a:r>
              <a:rPr lang="en-US" dirty="0"/>
              <a:t> observables. So, for a non-Markov process, where a process is completely random, we will see less surprises since we can predict the path of a particle since it moves with some sort of memory. Here on the right, shows a coin toss. Obviously, when the coin is far, we see more surprise since it’s at max </a:t>
            </a:r>
            <a:r>
              <a:rPr lang="en-US" dirty="0" err="1"/>
              <a:t>uncertainity</a:t>
            </a:r>
            <a:r>
              <a:rPr lang="en-US" dirty="0"/>
              <a:t>, so the entropy is greatest.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92C22A9-E09B-E64E-B0D4-BA28AA438C97}" type="slidenum">
              <a:rPr lang="en-US" smtClean="0"/>
              <a:t>4</a:t>
            </a:fld>
            <a:endParaRPr lang="en-US"/>
          </a:p>
        </p:txBody>
      </p:sp>
    </p:spTree>
    <p:extLst>
      <p:ext uri="{BB962C8B-B14F-4D97-AF65-F5344CB8AC3E}">
        <p14:creationId xmlns:p14="http://schemas.microsoft.com/office/powerpoint/2010/main" val="3246773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 used </a:t>
            </a:r>
            <a:r>
              <a:rPr lang="en-US" dirty="0" err="1"/>
              <a:t>explaintion</a:t>
            </a:r>
            <a:r>
              <a:rPr lang="en-US" dirty="0"/>
              <a:t> of Markov process is weather. Essentially, a Markov process is a process where the present state is only determined by its past initial state. For the example, the key word is “tomorrow.” More mathematically, we can used tensor matrix to describe our </a:t>
            </a:r>
            <a:r>
              <a:rPr lang="en-US" dirty="0" err="1"/>
              <a:t>probabailities</a:t>
            </a:r>
            <a:r>
              <a:rPr lang="en-US" dirty="0"/>
              <a:t> in case of many different events possible. </a:t>
            </a:r>
            <a:r>
              <a:rPr lang="en-US" dirty="0" err="1"/>
              <a:t>Fro</a:t>
            </a:r>
            <a:r>
              <a:rPr lang="en-US" dirty="0"/>
              <a:t> example, cloudiness? Rain? Sunshine? Windy? </a:t>
            </a:r>
          </a:p>
          <a:p>
            <a:endParaRPr lang="en-US" dirty="0"/>
          </a:p>
          <a:p>
            <a:r>
              <a:rPr lang="en-US" dirty="0"/>
              <a:t>What </a:t>
            </a:r>
            <a:r>
              <a:rPr lang="en-US" dirty="0" err="1"/>
              <a:t>hppens</a:t>
            </a:r>
            <a:r>
              <a:rPr lang="en-US" dirty="0"/>
              <a:t> if we want to the probability its raining given that it rained for the past two days, not necessarily, the last day? This is a 2</a:t>
            </a:r>
            <a:r>
              <a:rPr lang="en-US" baseline="30000" dirty="0"/>
              <a:t>nd</a:t>
            </a:r>
            <a:r>
              <a:rPr lang="en-US" dirty="0"/>
              <a:t> order process since there are two events at play. Our matrix becomes quite big since we need to consider all possibilities of events. Using this matrix, this allows us to calculate the kth order entropy rate. What’s the information gained per step if we know some k number of string of characters beforehand!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 entropy is the </a:t>
            </a:r>
            <a:r>
              <a:rPr lang="en-US" dirty="0" err="1"/>
              <a:t>absolutel</a:t>
            </a:r>
            <a:r>
              <a:rPr lang="en-US" dirty="0"/>
              <a:t> limit of entropy calculations. It’s the limit if we know infinite number of symbols, what’s the absolute best </a:t>
            </a:r>
            <a:r>
              <a:rPr lang="en-US" dirty="0" err="1"/>
              <a:t>aaamount</a:t>
            </a:r>
            <a:r>
              <a:rPr lang="en-US" dirty="0"/>
              <a:t> of information we can know </a:t>
            </a:r>
            <a:r>
              <a:rPr lang="en-US" dirty="0" err="1"/>
              <a:t>aabout</a:t>
            </a:r>
            <a:r>
              <a:rPr lang="en-US" dirty="0"/>
              <a:t> the next symbol!</a:t>
            </a:r>
          </a:p>
          <a:p>
            <a:endParaRPr lang="en-US" dirty="0"/>
          </a:p>
        </p:txBody>
      </p:sp>
      <p:sp>
        <p:nvSpPr>
          <p:cNvPr id="4" name="Slide Number Placeholder 3"/>
          <p:cNvSpPr>
            <a:spLocks noGrp="1"/>
          </p:cNvSpPr>
          <p:nvPr>
            <p:ph type="sldNum" sz="quarter" idx="5"/>
          </p:nvPr>
        </p:nvSpPr>
        <p:spPr/>
        <p:txBody>
          <a:bodyPr/>
          <a:lstStyle/>
          <a:p>
            <a:fld id="{092C22A9-E09B-E64E-B0D4-BA28AA438C97}" type="slidenum">
              <a:rPr lang="en-US" smtClean="0"/>
              <a:t>5</a:t>
            </a:fld>
            <a:endParaRPr lang="en-US"/>
          </a:p>
        </p:txBody>
      </p:sp>
    </p:spTree>
    <p:extLst>
      <p:ext uri="{BB962C8B-B14F-4D97-AF65-F5344CB8AC3E}">
        <p14:creationId xmlns:p14="http://schemas.microsoft.com/office/powerpoint/2010/main" val="2188414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Milestoning is a technique to convert continuous </a:t>
            </a:r>
            <a:r>
              <a:rPr lang="en-US" dirty="0" err="1"/>
              <a:t>signls</a:t>
            </a:r>
            <a:r>
              <a:rPr lang="en-US" dirty="0"/>
              <a:t> to discrete signals. Essentially, we create separate bins of the distribution of the trajectory and take memo when the first crosses a different milestone (indicated by the red line)</a:t>
            </a:r>
          </a:p>
          <a:p>
            <a:endParaRPr lang="en-US" dirty="0"/>
          </a:p>
          <a:p>
            <a:r>
              <a:rPr lang="en-US" dirty="0"/>
              <a:t>Then we compute the tensor matrix depending on the order of the entropy rate we want to calculate. These are based on the actual trajectories. For example, we are given 1 and 2 crossing, what’s the probability of the particle moving onto 3? Its either 3 or 1 since it can’t skip milestones. Using these, we can compute histogram entropy rate, using information theory equation</a:t>
            </a:r>
          </a:p>
          <a:p>
            <a:endParaRPr lang="en-US" dirty="0"/>
          </a:p>
          <a:p>
            <a:r>
              <a:rPr lang="en-US" dirty="0"/>
              <a:t>The key is to focus on entropy rate. We want to see the average amount of information we see if we know some kth number of milestones before. If we  know the particle crossed milestone 1, 2, what can we see of the amount of surprise we see if the particle either goes to 3 or back to 1 again?</a:t>
            </a:r>
          </a:p>
        </p:txBody>
      </p:sp>
      <p:sp>
        <p:nvSpPr>
          <p:cNvPr id="4" name="Slide Number Placeholder 3"/>
          <p:cNvSpPr>
            <a:spLocks noGrp="1"/>
          </p:cNvSpPr>
          <p:nvPr>
            <p:ph type="sldNum" sz="quarter" idx="5"/>
          </p:nvPr>
        </p:nvSpPr>
        <p:spPr/>
        <p:txBody>
          <a:bodyPr/>
          <a:lstStyle/>
          <a:p>
            <a:fld id="{092C22A9-E09B-E64E-B0D4-BA28AA438C97}" type="slidenum">
              <a:rPr lang="en-US" smtClean="0"/>
              <a:t>6</a:t>
            </a:fld>
            <a:endParaRPr lang="en-US"/>
          </a:p>
        </p:txBody>
      </p:sp>
    </p:spTree>
    <p:extLst>
      <p:ext uri="{BB962C8B-B14F-4D97-AF65-F5344CB8AC3E}">
        <p14:creationId xmlns:p14="http://schemas.microsoft.com/office/powerpoint/2010/main" val="2463533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case that compression can indeed distinguish and identify between non-Markov and Markov systems with some error correction. </a:t>
            </a:r>
          </a:p>
        </p:txBody>
      </p:sp>
      <p:sp>
        <p:nvSpPr>
          <p:cNvPr id="4" name="Slide Number Placeholder 3"/>
          <p:cNvSpPr>
            <a:spLocks noGrp="1"/>
          </p:cNvSpPr>
          <p:nvPr>
            <p:ph type="sldNum" sz="quarter" idx="5"/>
          </p:nvPr>
        </p:nvSpPr>
        <p:spPr/>
        <p:txBody>
          <a:bodyPr/>
          <a:lstStyle/>
          <a:p>
            <a:fld id="{092C22A9-E09B-E64E-B0D4-BA28AA438C97}" type="slidenum">
              <a:rPr lang="en-US" smtClean="0"/>
              <a:t>7</a:t>
            </a:fld>
            <a:endParaRPr lang="en-US"/>
          </a:p>
        </p:txBody>
      </p:sp>
    </p:spTree>
    <p:extLst>
      <p:ext uri="{BB962C8B-B14F-4D97-AF65-F5344CB8AC3E}">
        <p14:creationId xmlns:p14="http://schemas.microsoft.com/office/powerpoint/2010/main" val="2590631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 the E2E distance of a protein which was </a:t>
            </a:r>
            <a:r>
              <a:rPr lang="en-US" dirty="0" err="1"/>
              <a:t>coasr</a:t>
            </a:r>
            <a:r>
              <a:rPr lang="en-US" dirty="0"/>
              <a:t> grained called Protein L, which is a protein from a bacteria and commonly used for purification of </a:t>
            </a:r>
            <a:r>
              <a:rPr lang="en-US" dirty="0" err="1"/>
              <a:t>antiobodies</a:t>
            </a:r>
            <a:r>
              <a:rPr lang="en-US" dirty="0"/>
              <a:t>. The major problem with using real data is that it’s quite expensive to produce these results. Hence, we just do not have enough data for this </a:t>
            </a:r>
            <a:r>
              <a:rPr lang="en-US" dirty="0" err="1"/>
              <a:t>compressiong</a:t>
            </a:r>
            <a:r>
              <a:rPr lang="en-US" dirty="0"/>
              <a:t> to work. However, we are still working on how to get around it by using correction on the histogram values. So, any entropy value below the actual value results in because we just do not have enough data</a:t>
            </a:r>
          </a:p>
          <a:p>
            <a:endParaRPr lang="en-US" dirty="0"/>
          </a:p>
          <a:p>
            <a:r>
              <a:rPr lang="en-US" dirty="0"/>
              <a:t>One can analytical solve the limit of a Brownian diffusive process of a particle moving in 1D</a:t>
            </a:r>
          </a:p>
        </p:txBody>
      </p:sp>
      <p:sp>
        <p:nvSpPr>
          <p:cNvPr id="4" name="Slide Number Placeholder 3"/>
          <p:cNvSpPr>
            <a:spLocks noGrp="1"/>
          </p:cNvSpPr>
          <p:nvPr>
            <p:ph type="sldNum" sz="quarter" idx="5"/>
          </p:nvPr>
        </p:nvSpPr>
        <p:spPr/>
        <p:txBody>
          <a:bodyPr/>
          <a:lstStyle/>
          <a:p>
            <a:fld id="{092C22A9-E09B-E64E-B0D4-BA28AA438C97}" type="slidenum">
              <a:rPr lang="en-US" smtClean="0"/>
              <a:t>8</a:t>
            </a:fld>
            <a:endParaRPr lang="en-US"/>
          </a:p>
        </p:txBody>
      </p:sp>
    </p:spTree>
    <p:extLst>
      <p:ext uri="{BB962C8B-B14F-4D97-AF65-F5344CB8AC3E}">
        <p14:creationId xmlns:p14="http://schemas.microsoft.com/office/powerpoint/2010/main" val="2888768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case that compression can indeed distinguish and identify between non-Markov and Markov systems with some error correction. </a:t>
            </a:r>
          </a:p>
        </p:txBody>
      </p:sp>
      <p:sp>
        <p:nvSpPr>
          <p:cNvPr id="4" name="Slide Number Placeholder 3"/>
          <p:cNvSpPr>
            <a:spLocks noGrp="1"/>
          </p:cNvSpPr>
          <p:nvPr>
            <p:ph type="sldNum" sz="quarter" idx="5"/>
          </p:nvPr>
        </p:nvSpPr>
        <p:spPr/>
        <p:txBody>
          <a:bodyPr/>
          <a:lstStyle/>
          <a:p>
            <a:fld id="{092C22A9-E09B-E64E-B0D4-BA28AA438C97}" type="slidenum">
              <a:rPr lang="en-US" smtClean="0"/>
              <a:t>9</a:t>
            </a:fld>
            <a:endParaRPr lang="en-US"/>
          </a:p>
        </p:txBody>
      </p:sp>
    </p:spTree>
    <p:extLst>
      <p:ext uri="{BB962C8B-B14F-4D97-AF65-F5344CB8AC3E}">
        <p14:creationId xmlns:p14="http://schemas.microsoft.com/office/powerpoint/2010/main" val="2714730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D8E5-F664-4648-A406-D22E407B7D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549CF-8B4C-9345-A28D-82515AD2A6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A60E31-6CDC-624A-9AD7-83BBF2A31D1B}"/>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5" name="Footer Placeholder 4">
            <a:extLst>
              <a:ext uri="{FF2B5EF4-FFF2-40B4-BE49-F238E27FC236}">
                <a16:creationId xmlns:a16="http://schemas.microsoft.com/office/drawing/2014/main" id="{87BC0FDB-4E56-884B-BC3E-E5BD77DB2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A0C40-F60A-5C4A-84BD-9B4C4453FD34}"/>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264254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781E-BD98-5240-A40E-EBB3B7CC39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2AC3C3-DB09-0F46-AA16-21E14C2A3F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96EAB4-2A7D-624C-B6E9-68E659DE46E9}"/>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5" name="Footer Placeholder 4">
            <a:extLst>
              <a:ext uri="{FF2B5EF4-FFF2-40B4-BE49-F238E27FC236}">
                <a16:creationId xmlns:a16="http://schemas.microsoft.com/office/drawing/2014/main" id="{5BF1AFDF-6F7C-9F41-9DE0-B73A0A188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442-104A-FC49-9A16-D881CD9CDCA0}"/>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1782189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373C40-1AC0-8044-98E3-8A048ABD83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130EA5-C701-4847-B5F8-ADD0EFEA17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BE142-4069-AC49-807C-48A32459BF75}"/>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5" name="Footer Placeholder 4">
            <a:extLst>
              <a:ext uri="{FF2B5EF4-FFF2-40B4-BE49-F238E27FC236}">
                <a16:creationId xmlns:a16="http://schemas.microsoft.com/office/drawing/2014/main" id="{77C5EDE4-8060-4849-BC67-7A1ABE557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0E9D2-C0AB-3E44-9CB1-F3AFDA57EB99}"/>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962225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0226-15A1-E145-8104-418B51F5A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2609DA-1242-254F-BCA3-AE21DA4AB6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976D5C-3CD2-4A44-AA41-A347B120A53F}"/>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5" name="Footer Placeholder 4">
            <a:extLst>
              <a:ext uri="{FF2B5EF4-FFF2-40B4-BE49-F238E27FC236}">
                <a16:creationId xmlns:a16="http://schemas.microsoft.com/office/drawing/2014/main" id="{FD681CC6-4080-0A48-8524-A5677DEDB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EFE98-F84B-7E4B-ABD0-7D7E26AF1751}"/>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108464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6EE5-C2CC-9F40-910D-26824FB0FC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9A86BF-7E09-1648-8C79-E51F0856F8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9C858C-2366-8D40-B0B7-E5643E29DB6D}"/>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5" name="Footer Placeholder 4">
            <a:extLst>
              <a:ext uri="{FF2B5EF4-FFF2-40B4-BE49-F238E27FC236}">
                <a16:creationId xmlns:a16="http://schemas.microsoft.com/office/drawing/2014/main" id="{369D5BCE-96F9-6247-B6F1-0234DF2E4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83C1D-727A-9949-A1F1-72A951EC19EC}"/>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218774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0509-0699-9F4A-9654-A94E56CCBB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534DD4-F175-E64F-951C-E2D069F28B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A024FA-DBD6-A949-B7F9-21871F54351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CC5FDB-59B7-8345-A798-F7E6F87427A2}"/>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6" name="Footer Placeholder 5">
            <a:extLst>
              <a:ext uri="{FF2B5EF4-FFF2-40B4-BE49-F238E27FC236}">
                <a16:creationId xmlns:a16="http://schemas.microsoft.com/office/drawing/2014/main" id="{C1502BB5-1A37-9746-BAE6-B989345858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9CF20D-A728-FF48-8883-EE905028F735}"/>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2622593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36C7-5D51-0E4B-AB21-55A3EA1A35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C81FAB-0419-5F46-90AC-7D4CA125E3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00346A-4E05-B24E-9AF6-BDD6702AC2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24ADF2-AFA4-FC42-960E-B1BB1D1C6C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696BE2-DD63-074C-AE87-B0C1B70767D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C807E9-8F99-6D43-8FC1-E710ECC7A769}"/>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8" name="Footer Placeholder 7">
            <a:extLst>
              <a:ext uri="{FF2B5EF4-FFF2-40B4-BE49-F238E27FC236}">
                <a16:creationId xmlns:a16="http://schemas.microsoft.com/office/drawing/2014/main" id="{762B119F-BC7C-5449-BEFD-803304D11E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6F6ADC-D439-814B-85E8-92052C3855BD}"/>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2379847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053AC-54B3-B94C-BD71-DD60ACEA07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A9CDB0-FA6B-3344-84A7-7CBC006A5E53}"/>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4" name="Footer Placeholder 3">
            <a:extLst>
              <a:ext uri="{FF2B5EF4-FFF2-40B4-BE49-F238E27FC236}">
                <a16:creationId xmlns:a16="http://schemas.microsoft.com/office/drawing/2014/main" id="{44C697BC-842E-8A4A-A777-6C23CEEC93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B6658-B9D1-374C-9D7A-B3B3C33491A7}"/>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3745653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BF902F-4E3E-FE4B-9F14-926E764FE3CB}"/>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3" name="Footer Placeholder 2">
            <a:extLst>
              <a:ext uri="{FF2B5EF4-FFF2-40B4-BE49-F238E27FC236}">
                <a16:creationId xmlns:a16="http://schemas.microsoft.com/office/drawing/2014/main" id="{E3DE299F-C12C-904F-B786-F0A33FF3F2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C32BF7-78F6-1B4E-A39C-F210867D1B52}"/>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3073270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00C6-49CF-3147-85B3-FF41649335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07CA59-839C-9144-904C-49A1FDFC0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C96E08-2959-5649-985C-E30DDBB9EF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A85CC8-8B97-1C4C-B672-2F0565D31D2E}"/>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6" name="Footer Placeholder 5">
            <a:extLst>
              <a:ext uri="{FF2B5EF4-FFF2-40B4-BE49-F238E27FC236}">
                <a16:creationId xmlns:a16="http://schemas.microsoft.com/office/drawing/2014/main" id="{861BBA9E-2FFB-3949-A789-BD65BD56A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4C7659-8636-6A44-89F1-CF9A1C5A1CEE}"/>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3311606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2A11-B300-1D49-B676-57CDAFC44D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6C104-1387-3740-82D3-99EDC35358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94A651-9624-7343-9CE0-8C45328FE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C85824-B3DF-CF43-920A-B15A05C99A0F}"/>
              </a:ext>
            </a:extLst>
          </p:cNvPr>
          <p:cNvSpPr>
            <a:spLocks noGrp="1"/>
          </p:cNvSpPr>
          <p:nvPr>
            <p:ph type="dt" sz="half" idx="10"/>
          </p:nvPr>
        </p:nvSpPr>
        <p:spPr/>
        <p:txBody>
          <a:bodyPr/>
          <a:lstStyle/>
          <a:p>
            <a:fld id="{FE8860AD-C5C7-EB48-A0DC-8074F64AFE6C}" type="datetimeFigureOut">
              <a:rPr lang="en-US" smtClean="0"/>
              <a:t>10/3/22</a:t>
            </a:fld>
            <a:endParaRPr lang="en-US"/>
          </a:p>
        </p:txBody>
      </p:sp>
      <p:sp>
        <p:nvSpPr>
          <p:cNvPr id="6" name="Footer Placeholder 5">
            <a:extLst>
              <a:ext uri="{FF2B5EF4-FFF2-40B4-BE49-F238E27FC236}">
                <a16:creationId xmlns:a16="http://schemas.microsoft.com/office/drawing/2014/main" id="{572C39EB-EFCE-7844-9B59-E99FE6722F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B37C94-0D48-3D40-B87D-CB5C2AEFBEFF}"/>
              </a:ext>
            </a:extLst>
          </p:cNvPr>
          <p:cNvSpPr>
            <a:spLocks noGrp="1"/>
          </p:cNvSpPr>
          <p:nvPr>
            <p:ph type="sldNum" sz="quarter" idx="12"/>
          </p:nvPr>
        </p:nvSpPr>
        <p:spPr/>
        <p:txBody>
          <a:bodyPr/>
          <a:lstStyle/>
          <a:p>
            <a:fld id="{D02312EE-04B7-954A-821E-C600DE3146BC}" type="slidenum">
              <a:rPr lang="en-US" smtClean="0"/>
              <a:t>‹#›</a:t>
            </a:fld>
            <a:endParaRPr lang="en-US"/>
          </a:p>
        </p:txBody>
      </p:sp>
    </p:spTree>
    <p:extLst>
      <p:ext uri="{BB962C8B-B14F-4D97-AF65-F5344CB8AC3E}">
        <p14:creationId xmlns:p14="http://schemas.microsoft.com/office/powerpoint/2010/main" val="2760407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12B73B-2940-8C4B-9E66-EC4D022A95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9D6B47-B48A-B04F-B9B9-71CA9C038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6AA73-921C-1849-A94B-151308A3E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8860AD-C5C7-EB48-A0DC-8074F64AFE6C}" type="datetimeFigureOut">
              <a:rPr lang="en-US" smtClean="0"/>
              <a:t>10/3/22</a:t>
            </a:fld>
            <a:endParaRPr lang="en-US"/>
          </a:p>
        </p:txBody>
      </p:sp>
      <p:sp>
        <p:nvSpPr>
          <p:cNvPr id="5" name="Footer Placeholder 4">
            <a:extLst>
              <a:ext uri="{FF2B5EF4-FFF2-40B4-BE49-F238E27FC236}">
                <a16:creationId xmlns:a16="http://schemas.microsoft.com/office/drawing/2014/main" id="{78F04209-0259-AD4F-939B-AB8B3A816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8921FD-55BD-304B-AA10-714601423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312EE-04B7-954A-821E-C600DE3146BC}" type="slidenum">
              <a:rPr lang="en-US" smtClean="0"/>
              <a:t>‹#›</a:t>
            </a:fld>
            <a:endParaRPr lang="en-US"/>
          </a:p>
        </p:txBody>
      </p:sp>
    </p:spTree>
    <p:extLst>
      <p:ext uri="{BB962C8B-B14F-4D97-AF65-F5344CB8AC3E}">
        <p14:creationId xmlns:p14="http://schemas.microsoft.com/office/powerpoint/2010/main" val="1156732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6.png"/><Relationship Id="rId3" Type="http://schemas.microsoft.com/office/2007/relationships/media" Target="../media/media2.mp4"/><Relationship Id="rId7" Type="http://schemas.openxmlformats.org/officeDocument/2006/relationships/slideLayout" Target="../slideLayouts/slideLayout2.xml"/><Relationship Id="rId12"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png"/><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D1B484-2E06-3444-B8CD-14711A857D25}"/>
              </a:ext>
            </a:extLst>
          </p:cNvPr>
          <p:cNvSpPr/>
          <p:nvPr/>
        </p:nvSpPr>
        <p:spPr>
          <a:xfrm>
            <a:off x="0" y="0"/>
            <a:ext cx="11887200" cy="6858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Information Theory Analysis of Single Molecule Experiments</a:t>
            </a:r>
          </a:p>
        </p:txBody>
      </p:sp>
      <p:sp>
        <p:nvSpPr>
          <p:cNvPr id="5" name="Title Placeholder 7">
            <a:extLst>
              <a:ext uri="{FF2B5EF4-FFF2-40B4-BE49-F238E27FC236}">
                <a16:creationId xmlns:a16="http://schemas.microsoft.com/office/drawing/2014/main" id="{CAEA356E-67EF-904F-A492-5B4AE0483B05}"/>
              </a:ext>
            </a:extLst>
          </p:cNvPr>
          <p:cNvSpPr txBox="1">
            <a:spLocks/>
          </p:cNvSpPr>
          <p:nvPr/>
        </p:nvSpPr>
        <p:spPr>
          <a:xfrm>
            <a:off x="618793" y="2443521"/>
            <a:ext cx="7886700" cy="1350533"/>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fontAlgn="auto">
              <a:spcAft>
                <a:spcPts val="0"/>
              </a:spcAft>
            </a:pPr>
            <a:endParaRPr lang="en-US" dirty="0"/>
          </a:p>
        </p:txBody>
      </p:sp>
      <p:cxnSp>
        <p:nvCxnSpPr>
          <p:cNvPr id="6" name="Straight Connector 5">
            <a:extLst>
              <a:ext uri="{FF2B5EF4-FFF2-40B4-BE49-F238E27FC236}">
                <a16:creationId xmlns:a16="http://schemas.microsoft.com/office/drawing/2014/main" id="{5A76653E-C333-564C-BEF6-6B38E0875F02}"/>
              </a:ext>
            </a:extLst>
          </p:cNvPr>
          <p:cNvCxnSpPr>
            <a:cxnSpLocks/>
          </p:cNvCxnSpPr>
          <p:nvPr/>
        </p:nvCxnSpPr>
        <p:spPr>
          <a:xfrm>
            <a:off x="711926" y="3894596"/>
            <a:ext cx="62984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7F7AA40-E624-384F-A9FD-A3A51FCE2DDF}"/>
              </a:ext>
            </a:extLst>
          </p:cNvPr>
          <p:cNvSpPr/>
          <p:nvPr/>
        </p:nvSpPr>
        <p:spPr>
          <a:xfrm>
            <a:off x="11887200" y="0"/>
            <a:ext cx="304800" cy="5588000"/>
          </a:xfrm>
          <a:prstGeom prst="rect">
            <a:avLst/>
          </a:prstGeom>
          <a:solidFill>
            <a:srgbClr val="EB8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36598A2-8C9C-2F4F-8E30-F2735B9C82FE}"/>
              </a:ext>
            </a:extLst>
          </p:cNvPr>
          <p:cNvSpPr/>
          <p:nvPr/>
        </p:nvSpPr>
        <p:spPr>
          <a:xfrm>
            <a:off x="11887200" y="5588000"/>
            <a:ext cx="304800" cy="127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9E8B35F-A473-6B4B-84AE-AFBFDFA23A9C}"/>
              </a:ext>
            </a:extLst>
          </p:cNvPr>
          <p:cNvSpPr txBox="1"/>
          <p:nvPr/>
        </p:nvSpPr>
        <p:spPr>
          <a:xfrm>
            <a:off x="1005160" y="4101831"/>
            <a:ext cx="6151544" cy="1569660"/>
          </a:xfrm>
          <a:prstGeom prst="rect">
            <a:avLst/>
          </a:prstGeom>
          <a:noFill/>
        </p:spPr>
        <p:txBody>
          <a:bodyPr wrap="square" rtlCol="0">
            <a:spAutoFit/>
          </a:bodyPr>
          <a:lstStyle/>
          <a:p>
            <a:r>
              <a:rPr lang="en-US" sz="1600" b="1" dirty="0">
                <a:solidFill>
                  <a:schemeClr val="bg1"/>
                </a:solidFill>
                <a:latin typeface="Arial Black" panose="020B0604020202020204" pitchFamily="34" charset="0"/>
                <a:cs typeface="Arial Black" panose="020B0604020202020204" pitchFamily="34" charset="0"/>
              </a:rPr>
              <a:t>Raymond J Park</a:t>
            </a:r>
          </a:p>
          <a:p>
            <a:r>
              <a:rPr lang="en-US" sz="1600" b="1" dirty="0">
                <a:solidFill>
                  <a:schemeClr val="bg1"/>
                </a:solidFill>
                <a:latin typeface="Arial Black" panose="020B0604020202020204" pitchFamily="34" charset="0"/>
                <a:cs typeface="Arial Black" panose="020B0604020202020204" pitchFamily="34" charset="0"/>
              </a:rPr>
              <a:t>4</a:t>
            </a:r>
            <a:r>
              <a:rPr lang="en-US" sz="1600" b="1" baseline="30000" dirty="0">
                <a:solidFill>
                  <a:schemeClr val="bg1"/>
                </a:solidFill>
                <a:latin typeface="Arial Black" panose="020B0604020202020204" pitchFamily="34" charset="0"/>
                <a:cs typeface="Arial Black" panose="020B0604020202020204" pitchFamily="34" charset="0"/>
              </a:rPr>
              <a:t>th</a:t>
            </a:r>
            <a:r>
              <a:rPr lang="en-US" sz="1600" b="1" dirty="0">
                <a:solidFill>
                  <a:schemeClr val="bg1"/>
                </a:solidFill>
                <a:latin typeface="Arial Black" panose="020B0604020202020204" pitchFamily="34" charset="0"/>
                <a:cs typeface="Arial Black" panose="020B0604020202020204" pitchFamily="34" charset="0"/>
              </a:rPr>
              <a:t> year Chemical Engineering Student  </a:t>
            </a:r>
          </a:p>
          <a:p>
            <a:r>
              <a:rPr lang="en-US" sz="1600" b="1" dirty="0">
                <a:solidFill>
                  <a:schemeClr val="bg1"/>
                </a:solidFill>
                <a:latin typeface="Arial Black" panose="020B0604020202020204" pitchFamily="34" charset="0"/>
                <a:cs typeface="Arial Black" panose="020B0604020202020204" pitchFamily="34" charset="0"/>
              </a:rPr>
              <a:t>University of Texas at Austin</a:t>
            </a:r>
          </a:p>
          <a:p>
            <a:endParaRPr lang="en-US" sz="1600" dirty="0">
              <a:solidFill>
                <a:schemeClr val="bg1"/>
              </a:solidFill>
            </a:endParaRPr>
          </a:p>
          <a:p>
            <a:r>
              <a:rPr lang="en-US" sz="1600" dirty="0">
                <a:solidFill>
                  <a:schemeClr val="bg1"/>
                </a:solidFill>
              </a:rPr>
              <a:t>Advised by Dr. </a:t>
            </a:r>
            <a:r>
              <a:rPr lang="en-US" sz="1600" dirty="0" err="1">
                <a:solidFill>
                  <a:schemeClr val="bg1"/>
                </a:solidFill>
              </a:rPr>
              <a:t>Dmitrii</a:t>
            </a:r>
            <a:r>
              <a:rPr lang="en-US" sz="1600" dirty="0">
                <a:solidFill>
                  <a:schemeClr val="bg1"/>
                </a:solidFill>
              </a:rPr>
              <a:t> E. Makarov</a:t>
            </a:r>
          </a:p>
          <a:p>
            <a:endParaRPr lang="en-US" sz="1600" dirty="0">
              <a:solidFill>
                <a:schemeClr val="bg1"/>
              </a:solidFill>
            </a:endParaRPr>
          </a:p>
        </p:txBody>
      </p:sp>
      <p:pic>
        <p:nvPicPr>
          <p:cNvPr id="17" name="Picture 16">
            <a:extLst>
              <a:ext uri="{FF2B5EF4-FFF2-40B4-BE49-F238E27FC236}">
                <a16:creationId xmlns:a16="http://schemas.microsoft.com/office/drawing/2014/main" id="{48882C4C-7ED4-4048-A089-A69C5CF57602}"/>
              </a:ext>
            </a:extLst>
          </p:cNvPr>
          <p:cNvPicPr>
            <a:picLocks noChangeAspect="1"/>
          </p:cNvPicPr>
          <p:nvPr/>
        </p:nvPicPr>
        <p:blipFill>
          <a:blip r:embed="rId3"/>
          <a:stretch>
            <a:fillRect/>
          </a:stretch>
        </p:blipFill>
        <p:spPr>
          <a:xfrm>
            <a:off x="434975" y="415004"/>
            <a:ext cx="2979738" cy="521909"/>
          </a:xfrm>
          <a:prstGeom prst="rect">
            <a:avLst/>
          </a:prstGeom>
        </p:spPr>
      </p:pic>
    </p:spTree>
    <p:extLst>
      <p:ext uri="{BB962C8B-B14F-4D97-AF65-F5344CB8AC3E}">
        <p14:creationId xmlns:p14="http://schemas.microsoft.com/office/powerpoint/2010/main" val="105577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8D3D15-1563-A141-919D-3F4F5E3A757A}"/>
              </a:ext>
            </a:extLst>
          </p:cNvPr>
          <p:cNvSpPr/>
          <p:nvPr/>
        </p:nvSpPr>
        <p:spPr>
          <a:xfrm rot="16200000">
            <a:off x="5308600" y="1244600"/>
            <a:ext cx="304800" cy="10922000"/>
          </a:xfrm>
          <a:prstGeom prst="rect">
            <a:avLst/>
          </a:prstGeom>
          <a:solidFill>
            <a:srgbClr val="BF57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F8146D51-2107-1E45-9A44-E0217DAFA756}"/>
              </a:ext>
            </a:extLst>
          </p:cNvPr>
          <p:cNvSpPr/>
          <p:nvPr/>
        </p:nvSpPr>
        <p:spPr>
          <a:xfrm rot="16200000">
            <a:off x="11404600" y="6070600"/>
            <a:ext cx="304800" cy="1270000"/>
          </a:xfrm>
          <a:prstGeom prst="rect">
            <a:avLst/>
          </a:prstGeom>
          <a:solidFill>
            <a:srgbClr val="EB8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0298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28E53A-DE54-4648-AEB7-F8D960FC7611}"/>
              </a:ext>
            </a:extLst>
          </p:cNvPr>
          <p:cNvSpPr/>
          <p:nvPr/>
        </p:nvSpPr>
        <p:spPr>
          <a:xfrm>
            <a:off x="0" y="0"/>
            <a:ext cx="12192000" cy="6858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293BEEF-9465-E74E-B3C1-BE747E4F4EB6}"/>
              </a:ext>
            </a:extLst>
          </p:cNvPr>
          <p:cNvPicPr>
            <a:picLocks noChangeAspect="1"/>
          </p:cNvPicPr>
          <p:nvPr/>
        </p:nvPicPr>
        <p:blipFill>
          <a:blip r:embed="rId2"/>
          <a:stretch>
            <a:fillRect/>
          </a:stretch>
        </p:blipFill>
        <p:spPr>
          <a:xfrm>
            <a:off x="2914650" y="2882900"/>
            <a:ext cx="6235700" cy="1092200"/>
          </a:xfrm>
          <a:prstGeom prst="rect">
            <a:avLst/>
          </a:prstGeom>
        </p:spPr>
      </p:pic>
      <p:sp>
        <p:nvSpPr>
          <p:cNvPr id="7" name="Rectangle 6">
            <a:extLst>
              <a:ext uri="{FF2B5EF4-FFF2-40B4-BE49-F238E27FC236}">
                <a16:creationId xmlns:a16="http://schemas.microsoft.com/office/drawing/2014/main" id="{AA3FE0EC-4003-5545-827A-1BB664ABB04E}"/>
              </a:ext>
            </a:extLst>
          </p:cNvPr>
          <p:cNvSpPr/>
          <p:nvPr/>
        </p:nvSpPr>
        <p:spPr>
          <a:xfrm>
            <a:off x="11887200" y="0"/>
            <a:ext cx="304800" cy="5588000"/>
          </a:xfrm>
          <a:prstGeom prst="rect">
            <a:avLst/>
          </a:prstGeom>
          <a:solidFill>
            <a:srgbClr val="EB8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091E2-0097-0A4F-BD0A-C1C00DDD7C62}"/>
              </a:ext>
            </a:extLst>
          </p:cNvPr>
          <p:cNvSpPr/>
          <p:nvPr/>
        </p:nvSpPr>
        <p:spPr>
          <a:xfrm>
            <a:off x="11887200" y="5588000"/>
            <a:ext cx="304800" cy="127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0026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CA0999-FF86-D547-B1B8-F708A187CAFF}"/>
              </a:ext>
            </a:extLst>
          </p:cNvPr>
          <p:cNvSpPr txBox="1"/>
          <p:nvPr/>
        </p:nvSpPr>
        <p:spPr>
          <a:xfrm>
            <a:off x="209113" y="1132573"/>
            <a:ext cx="5130800" cy="589072"/>
          </a:xfrm>
          <a:prstGeom prst="rect">
            <a:avLst/>
          </a:prstGeom>
          <a:noFill/>
        </p:spPr>
        <p:txBody>
          <a:bodyPr wrap="square" rtlCol="0">
            <a:spAutoFit/>
          </a:bodyPr>
          <a:lstStyle/>
          <a:p>
            <a:pPr>
              <a:lnSpc>
                <a:spcPct val="150000"/>
              </a:lnSpc>
            </a:pPr>
            <a:r>
              <a:rPr lang="en-US" sz="2400" dirty="0"/>
              <a:t>Problem Outline</a:t>
            </a:r>
          </a:p>
        </p:txBody>
      </p:sp>
      <p:sp>
        <p:nvSpPr>
          <p:cNvPr id="6" name="Rectangle 5">
            <a:extLst>
              <a:ext uri="{FF2B5EF4-FFF2-40B4-BE49-F238E27FC236}">
                <a16:creationId xmlns:a16="http://schemas.microsoft.com/office/drawing/2014/main" id="{358D3D15-1563-A141-919D-3F4F5E3A757A}"/>
              </a:ext>
            </a:extLst>
          </p:cNvPr>
          <p:cNvSpPr/>
          <p:nvPr/>
        </p:nvSpPr>
        <p:spPr>
          <a:xfrm rot="16200000">
            <a:off x="5308600" y="1244600"/>
            <a:ext cx="304800" cy="10922000"/>
          </a:xfrm>
          <a:prstGeom prst="rect">
            <a:avLst/>
          </a:prstGeom>
          <a:solidFill>
            <a:srgbClr val="BF57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F8146D51-2107-1E45-9A44-E0217DAFA756}"/>
              </a:ext>
            </a:extLst>
          </p:cNvPr>
          <p:cNvSpPr/>
          <p:nvPr/>
        </p:nvSpPr>
        <p:spPr>
          <a:xfrm rot="16200000">
            <a:off x="11404600" y="6070600"/>
            <a:ext cx="304800" cy="1270000"/>
          </a:xfrm>
          <a:prstGeom prst="rect">
            <a:avLst/>
          </a:prstGeom>
          <a:solidFill>
            <a:srgbClr val="EB8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id="{496B5793-8026-DE41-AC50-AE859B824FC1}"/>
              </a:ext>
            </a:extLst>
          </p:cNvPr>
          <p:cNvPicPr>
            <a:picLocks noChangeAspect="1"/>
          </p:cNvPicPr>
          <p:nvPr/>
        </p:nvPicPr>
        <p:blipFill>
          <a:blip r:embed="rId9"/>
          <a:stretch>
            <a:fillRect/>
          </a:stretch>
        </p:blipFill>
        <p:spPr>
          <a:xfrm>
            <a:off x="368300" y="387349"/>
            <a:ext cx="3175000" cy="550765"/>
          </a:xfrm>
          <a:prstGeom prst="rect">
            <a:avLst/>
          </a:prstGeom>
        </p:spPr>
      </p:pic>
      <p:sp>
        <p:nvSpPr>
          <p:cNvPr id="2" name="TextBox 1">
            <a:extLst>
              <a:ext uri="{FF2B5EF4-FFF2-40B4-BE49-F238E27FC236}">
                <a16:creationId xmlns:a16="http://schemas.microsoft.com/office/drawing/2014/main" id="{5773ED57-0D90-044A-9F0A-877EB7D95A5C}"/>
              </a:ext>
            </a:extLst>
          </p:cNvPr>
          <p:cNvSpPr txBox="1"/>
          <p:nvPr/>
        </p:nvSpPr>
        <p:spPr>
          <a:xfrm>
            <a:off x="209113" y="1781542"/>
            <a:ext cx="5130800" cy="5355312"/>
          </a:xfrm>
          <a:prstGeom prst="rect">
            <a:avLst/>
          </a:prstGeom>
          <a:noFill/>
        </p:spPr>
        <p:txBody>
          <a:bodyPr wrap="square" rtlCol="0">
            <a:spAutoFit/>
          </a:bodyPr>
          <a:lstStyle/>
          <a:p>
            <a:pPr marL="342900" indent="-342900">
              <a:buFont typeface="+mj-lt"/>
              <a:buAutoNum type="arabicPeriod"/>
            </a:pPr>
            <a:r>
              <a:rPr lang="en-US" dirty="0"/>
              <a:t>Research on single molecule has been extensively  performed.	</a:t>
            </a:r>
          </a:p>
          <a:p>
            <a:pPr marL="1257300" lvl="2" indent="-342900">
              <a:buFont typeface="+mj-lt"/>
              <a:buAutoNum type="romanLcPeriod"/>
            </a:pPr>
            <a:r>
              <a:rPr lang="en-US" dirty="0"/>
              <a:t>E2E distance of polymer chains</a:t>
            </a:r>
          </a:p>
          <a:p>
            <a:pPr marL="1257300" lvl="2" indent="-342900">
              <a:buFont typeface="+mj-lt"/>
              <a:buAutoNum type="romanLcPeriod"/>
            </a:pPr>
            <a:r>
              <a:rPr lang="en-US" dirty="0"/>
              <a:t>Protein folding</a:t>
            </a:r>
          </a:p>
          <a:p>
            <a:pPr lvl="2"/>
            <a:endParaRPr lang="en-US" dirty="0"/>
          </a:p>
          <a:p>
            <a:pPr marL="342900" indent="-342900">
              <a:buFont typeface="+mj-lt"/>
              <a:buAutoNum type="arabicPeriod"/>
            </a:pPr>
            <a:r>
              <a:rPr lang="en-US" dirty="0"/>
              <a:t>Low experimental time resolution </a:t>
            </a:r>
          </a:p>
          <a:p>
            <a:pPr lvl="3"/>
            <a:endParaRPr lang="en-US" dirty="0"/>
          </a:p>
          <a:p>
            <a:pPr marL="342900" indent="-342900">
              <a:buFont typeface="+mj-lt"/>
              <a:buAutoNum type="arabicPeriod"/>
            </a:pPr>
            <a:r>
              <a:rPr lang="en-US" dirty="0"/>
              <a:t>Markov Dynamics? (Inverse problem)</a:t>
            </a:r>
          </a:p>
          <a:p>
            <a:pPr marL="800100" lvl="1" indent="-342900">
              <a:buFont typeface="+mj-lt"/>
              <a:buAutoNum type="arabicPeriod"/>
            </a:pPr>
            <a:r>
              <a:rPr lang="en-US" dirty="0"/>
              <a:t>Projection of Multidimensional system leads to Non-Markov dynamics</a:t>
            </a:r>
          </a:p>
          <a:p>
            <a:pPr marL="800100" lvl="1" indent="-342900">
              <a:buFont typeface="+mj-lt"/>
              <a:buAutoNum type="arabicPeriod"/>
            </a:pPr>
            <a:r>
              <a:rPr lang="en-US" dirty="0"/>
              <a:t>Memory Kernel from Generalized Langevin Equation (GLE)</a:t>
            </a:r>
          </a:p>
          <a:p>
            <a:pPr marL="800100" lvl="1" indent="-342900">
              <a:buFont typeface="+mj-lt"/>
              <a:buAutoNum type="arabicPeriod"/>
            </a:pPr>
            <a:r>
              <a:rPr lang="en-US" dirty="0"/>
              <a:t>Transition path times</a:t>
            </a:r>
          </a:p>
          <a:p>
            <a:pPr marL="800100" lvl="1" indent="-342900">
              <a:buFont typeface="+mj-lt"/>
              <a:buAutoNum type="arabicPeriod"/>
            </a:pPr>
            <a:r>
              <a:rPr lang="en-US" dirty="0"/>
              <a:t>Anomalous diffusion</a:t>
            </a:r>
          </a:p>
          <a:p>
            <a:pPr lvl="1"/>
            <a:endParaRPr lang="en-US" dirty="0"/>
          </a:p>
          <a:p>
            <a:pPr lvl="1"/>
            <a:endParaRPr lang="en-US" dirty="0"/>
          </a:p>
          <a:p>
            <a:pPr marL="1714500" lvl="3" indent="-342900">
              <a:buFont typeface="+mj-lt"/>
              <a:buAutoNum type="romanLcPeriod"/>
            </a:pPr>
            <a:endParaRPr lang="en-US" dirty="0"/>
          </a:p>
          <a:p>
            <a:pPr lvl="1"/>
            <a:endParaRPr lang="en-US" dirty="0"/>
          </a:p>
          <a:p>
            <a:pPr marL="285750" indent="-285750">
              <a:buFont typeface="Arial" panose="020B0604020202020204" pitchFamily="34" charset="0"/>
              <a:buChar char="•"/>
            </a:pPr>
            <a:endParaRPr lang="en-US" dirty="0"/>
          </a:p>
        </p:txBody>
      </p:sp>
      <p:pic>
        <p:nvPicPr>
          <p:cNvPr id="3" name="Figure 1 2021-06-21 14-51-03">
            <a:hlinkClick r:id="" action="ppaction://media"/>
            <a:extLst>
              <a:ext uri="{FF2B5EF4-FFF2-40B4-BE49-F238E27FC236}">
                <a16:creationId xmlns:a16="http://schemas.microsoft.com/office/drawing/2014/main" id="{AB1041D6-4237-4BDA-85AB-E21D2DDE00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14184" t="17215" r="13007" b="8030"/>
          <a:stretch/>
        </p:blipFill>
        <p:spPr>
          <a:xfrm>
            <a:off x="5269006" y="3101008"/>
            <a:ext cx="3166165" cy="2763139"/>
          </a:xfrm>
          <a:prstGeom prst="rect">
            <a:avLst/>
          </a:prstGeom>
        </p:spPr>
      </p:pic>
      <p:pic>
        <p:nvPicPr>
          <p:cNvPr id="12" name="Picture 11">
            <a:extLst>
              <a:ext uri="{FF2B5EF4-FFF2-40B4-BE49-F238E27FC236}">
                <a16:creationId xmlns:a16="http://schemas.microsoft.com/office/drawing/2014/main" id="{2D8954A4-FDC3-2281-58DF-771900F8C0F4}"/>
              </a:ext>
            </a:extLst>
          </p:cNvPr>
          <p:cNvPicPr>
            <a:picLocks noChangeAspect="1"/>
          </p:cNvPicPr>
          <p:nvPr/>
        </p:nvPicPr>
        <p:blipFill>
          <a:blip r:embed="rId11"/>
          <a:stretch>
            <a:fillRect/>
          </a:stretch>
        </p:blipFill>
        <p:spPr>
          <a:xfrm>
            <a:off x="4656451" y="197601"/>
            <a:ext cx="2950817" cy="2459015"/>
          </a:xfrm>
          <a:prstGeom prst="rect">
            <a:avLst/>
          </a:prstGeom>
        </p:spPr>
      </p:pic>
      <p:sp>
        <p:nvSpPr>
          <p:cNvPr id="14" name="TextBox 13">
            <a:extLst>
              <a:ext uri="{FF2B5EF4-FFF2-40B4-BE49-F238E27FC236}">
                <a16:creationId xmlns:a16="http://schemas.microsoft.com/office/drawing/2014/main" id="{B28B828C-70A5-AA07-5032-B4C6F0993356}"/>
              </a:ext>
            </a:extLst>
          </p:cNvPr>
          <p:cNvSpPr txBox="1"/>
          <p:nvPr/>
        </p:nvSpPr>
        <p:spPr>
          <a:xfrm>
            <a:off x="-1" y="5934670"/>
            <a:ext cx="5565667" cy="646331"/>
          </a:xfrm>
          <a:prstGeom prst="rect">
            <a:avLst/>
          </a:prstGeom>
          <a:noFill/>
        </p:spPr>
        <p:txBody>
          <a:bodyPr wrap="square" rtlCol="0">
            <a:spAutoFit/>
          </a:bodyPr>
          <a:lstStyle/>
          <a:p>
            <a:pPr algn="l"/>
            <a:r>
              <a:rPr lang="en-US" sz="1200" b="0" i="0" baseline="30000" dirty="0">
                <a:solidFill>
                  <a:srgbClr val="000000"/>
                </a:solidFill>
                <a:effectLst/>
                <a:latin typeface="Roboto" panose="02000000000000000000" pitchFamily="2" charset="0"/>
              </a:rPr>
              <a:t>1 </a:t>
            </a:r>
            <a:r>
              <a:rPr lang="en-US" sz="1200" b="0" i="0" dirty="0">
                <a:solidFill>
                  <a:srgbClr val="000000"/>
                </a:solidFill>
                <a:effectLst/>
                <a:latin typeface="Roboto" panose="02000000000000000000" pitchFamily="2" charset="0"/>
              </a:rPr>
              <a:t>Rohit </a:t>
            </a:r>
            <a:r>
              <a:rPr lang="en-US" sz="1200" b="0" i="0" dirty="0" err="1">
                <a:solidFill>
                  <a:srgbClr val="000000"/>
                </a:solidFill>
                <a:effectLst/>
                <a:latin typeface="Roboto" panose="02000000000000000000" pitchFamily="2" charset="0"/>
              </a:rPr>
              <a:t>Satija</a:t>
            </a:r>
            <a:r>
              <a:rPr lang="en-US" sz="1200" b="0" i="0" dirty="0">
                <a:solidFill>
                  <a:srgbClr val="000000"/>
                </a:solidFill>
                <a:effectLst/>
                <a:latin typeface="Roboto" panose="02000000000000000000" pitchFamily="2" charset="0"/>
              </a:rPr>
              <a:t>, </a:t>
            </a:r>
            <a:r>
              <a:rPr lang="en-US" sz="1200" b="0" i="0" dirty="0" err="1">
                <a:solidFill>
                  <a:srgbClr val="000000"/>
                </a:solidFill>
                <a:effectLst/>
                <a:latin typeface="Roboto" panose="02000000000000000000" pitchFamily="2" charset="0"/>
              </a:rPr>
              <a:t>Atanu</a:t>
            </a:r>
            <a:r>
              <a:rPr lang="en-US" sz="1200" b="0" i="0" dirty="0">
                <a:solidFill>
                  <a:srgbClr val="000000"/>
                </a:solidFill>
                <a:effectLst/>
                <a:latin typeface="Roboto" panose="02000000000000000000" pitchFamily="2" charset="0"/>
              </a:rPr>
              <a:t> Das, Steffen </a:t>
            </a:r>
            <a:r>
              <a:rPr lang="en-US" sz="1200" b="0" i="0" dirty="0" err="1">
                <a:solidFill>
                  <a:srgbClr val="000000"/>
                </a:solidFill>
                <a:effectLst/>
                <a:latin typeface="Roboto" panose="02000000000000000000" pitchFamily="2" charset="0"/>
              </a:rPr>
              <a:t>Mühle</a:t>
            </a:r>
            <a:r>
              <a:rPr lang="en-US" sz="1200" b="0" i="0" dirty="0">
                <a:solidFill>
                  <a:srgbClr val="000000"/>
                </a:solidFill>
                <a:effectLst/>
                <a:latin typeface="Roboto" panose="02000000000000000000" pitchFamily="2" charset="0"/>
              </a:rPr>
              <a:t>, </a:t>
            </a:r>
            <a:r>
              <a:rPr lang="en-US" sz="1200" b="0" i="0" dirty="0" err="1">
                <a:solidFill>
                  <a:srgbClr val="000000"/>
                </a:solidFill>
                <a:effectLst/>
                <a:latin typeface="Roboto" panose="02000000000000000000" pitchFamily="2" charset="0"/>
              </a:rPr>
              <a:t>Jörg</a:t>
            </a:r>
            <a:r>
              <a:rPr lang="en-US" sz="1200" b="0" i="0" dirty="0">
                <a:solidFill>
                  <a:srgbClr val="000000"/>
                </a:solidFill>
                <a:effectLst/>
                <a:latin typeface="Roboto" panose="02000000000000000000" pitchFamily="2" charset="0"/>
              </a:rPr>
              <a:t> </a:t>
            </a:r>
            <a:r>
              <a:rPr lang="en-US" sz="1200" b="0" i="0" dirty="0" err="1">
                <a:solidFill>
                  <a:srgbClr val="000000"/>
                </a:solidFill>
                <a:effectLst/>
                <a:latin typeface="Roboto" panose="02000000000000000000" pitchFamily="2" charset="0"/>
              </a:rPr>
              <a:t>Enderlein</a:t>
            </a:r>
            <a:r>
              <a:rPr lang="en-US" sz="1200" b="0" i="0" dirty="0">
                <a:solidFill>
                  <a:srgbClr val="000000"/>
                </a:solidFill>
                <a:effectLst/>
                <a:latin typeface="Roboto" panose="02000000000000000000" pitchFamily="2" charset="0"/>
              </a:rPr>
              <a:t>, and </a:t>
            </a:r>
            <a:r>
              <a:rPr lang="en-US" sz="1200" b="0" i="0" dirty="0" err="1">
                <a:solidFill>
                  <a:srgbClr val="000000"/>
                </a:solidFill>
                <a:effectLst/>
                <a:latin typeface="Roboto" panose="02000000000000000000" pitchFamily="2" charset="0"/>
              </a:rPr>
              <a:t>Dmitrii</a:t>
            </a:r>
            <a:r>
              <a:rPr lang="en-US" sz="1200" b="0" i="0" dirty="0">
                <a:solidFill>
                  <a:srgbClr val="000000"/>
                </a:solidFill>
                <a:effectLst/>
                <a:latin typeface="Roboto" panose="02000000000000000000" pitchFamily="2" charset="0"/>
              </a:rPr>
              <a:t> E. Makarov</a:t>
            </a:r>
          </a:p>
          <a:p>
            <a:pPr algn="l"/>
            <a:r>
              <a:rPr lang="en-US" sz="1200" b="0" i="1" dirty="0">
                <a:solidFill>
                  <a:srgbClr val="000000"/>
                </a:solidFill>
                <a:effectLst/>
                <a:latin typeface="Roboto" panose="02000000000000000000" pitchFamily="2" charset="0"/>
              </a:rPr>
              <a:t>The Journal of Physical Chemistry B</a:t>
            </a:r>
            <a:r>
              <a:rPr lang="en-US" sz="1200" b="0" i="0" dirty="0">
                <a:solidFill>
                  <a:srgbClr val="000000"/>
                </a:solidFill>
                <a:effectLst/>
                <a:latin typeface="Roboto" panose="02000000000000000000" pitchFamily="2" charset="0"/>
              </a:rPr>
              <a:t> </a:t>
            </a:r>
            <a:r>
              <a:rPr lang="en-US" sz="1200" b="1" i="0" dirty="0">
                <a:solidFill>
                  <a:srgbClr val="000000"/>
                </a:solidFill>
                <a:effectLst/>
                <a:latin typeface="Roboto" panose="02000000000000000000" pitchFamily="2" charset="0"/>
              </a:rPr>
              <a:t>2020</a:t>
            </a:r>
            <a:r>
              <a:rPr lang="en-US" sz="1200" b="0" i="0" dirty="0">
                <a:solidFill>
                  <a:srgbClr val="000000"/>
                </a:solidFill>
                <a:effectLst/>
                <a:latin typeface="Roboto" panose="02000000000000000000" pitchFamily="2" charset="0"/>
              </a:rPr>
              <a:t> </a:t>
            </a:r>
            <a:r>
              <a:rPr lang="en-US" sz="1200" b="0" i="1" dirty="0">
                <a:solidFill>
                  <a:srgbClr val="000000"/>
                </a:solidFill>
                <a:effectLst/>
                <a:latin typeface="Roboto" panose="02000000000000000000" pitchFamily="2" charset="0"/>
              </a:rPr>
              <a:t>124</a:t>
            </a:r>
            <a:r>
              <a:rPr lang="en-US" sz="1200" b="0" i="0" dirty="0">
                <a:solidFill>
                  <a:srgbClr val="000000"/>
                </a:solidFill>
                <a:effectLst/>
                <a:latin typeface="Roboto" panose="02000000000000000000" pitchFamily="2" charset="0"/>
              </a:rPr>
              <a:t> (17), 3482-3493</a:t>
            </a:r>
          </a:p>
          <a:p>
            <a:r>
              <a:rPr lang="en-US" sz="1200" b="0" i="0" dirty="0">
                <a:solidFill>
                  <a:srgbClr val="000000"/>
                </a:solidFill>
                <a:effectLst/>
                <a:latin typeface="Roboto" panose="02000000000000000000" pitchFamily="2" charset="0"/>
              </a:rPr>
              <a:t>DOI: 10.1021/acs.jpcb.0c01437</a:t>
            </a:r>
            <a:endParaRPr lang="en-US" sz="1200" dirty="0"/>
          </a:p>
        </p:txBody>
      </p:sp>
      <p:sp>
        <p:nvSpPr>
          <p:cNvPr id="15" name="TextBox 14">
            <a:extLst>
              <a:ext uri="{FF2B5EF4-FFF2-40B4-BE49-F238E27FC236}">
                <a16:creationId xmlns:a16="http://schemas.microsoft.com/office/drawing/2014/main" id="{7565A80D-4F97-D381-89D1-3A4A517EBEAC}"/>
              </a:ext>
            </a:extLst>
          </p:cNvPr>
          <p:cNvSpPr txBox="1"/>
          <p:nvPr/>
        </p:nvSpPr>
        <p:spPr>
          <a:xfrm>
            <a:off x="7607268" y="37759"/>
            <a:ext cx="301686" cy="369332"/>
          </a:xfrm>
          <a:prstGeom prst="rect">
            <a:avLst/>
          </a:prstGeom>
          <a:noFill/>
        </p:spPr>
        <p:txBody>
          <a:bodyPr wrap="none" rtlCol="0">
            <a:spAutoFit/>
          </a:bodyPr>
          <a:lstStyle/>
          <a:p>
            <a:r>
              <a:rPr lang="en-US" dirty="0"/>
              <a:t>1</a:t>
            </a:r>
          </a:p>
        </p:txBody>
      </p:sp>
      <p:pic>
        <p:nvPicPr>
          <p:cNvPr id="17" name="2DSAW (1).mp4" descr="2DSAW (1).mp4">
            <a:hlinkClick r:id="" action="ppaction://media"/>
            <a:extLst>
              <a:ext uri="{FF2B5EF4-FFF2-40B4-BE49-F238E27FC236}">
                <a16:creationId xmlns:a16="http://schemas.microsoft.com/office/drawing/2014/main" id="{43486647-6AD0-39DF-8892-75517B4AE32D}"/>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14855" t="6951" r="8976" b="11110"/>
          <a:stretch/>
        </p:blipFill>
        <p:spPr>
          <a:xfrm>
            <a:off x="8129460" y="69176"/>
            <a:ext cx="3598714" cy="2903441"/>
          </a:xfrm>
          <a:prstGeom prst="rect">
            <a:avLst/>
          </a:prstGeom>
        </p:spPr>
      </p:pic>
      <p:pic>
        <p:nvPicPr>
          <p:cNvPr id="18" name="SingleFileRing.mp4" descr="SingleFileRing.mp4">
            <a:hlinkClick r:id="" action="ppaction://media"/>
            <a:extLst>
              <a:ext uri="{FF2B5EF4-FFF2-40B4-BE49-F238E27FC236}">
                <a16:creationId xmlns:a16="http://schemas.microsoft.com/office/drawing/2014/main" id="{FFCBDAB7-BF6B-5491-D82C-F6867CEF58E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3"/>
          <a:srcRect l="14734" t="6544" r="10253" b="11940"/>
          <a:stretch/>
        </p:blipFill>
        <p:spPr>
          <a:xfrm>
            <a:off x="8715148" y="3101008"/>
            <a:ext cx="3476852" cy="2833662"/>
          </a:xfrm>
          <a:prstGeom prst="rect">
            <a:avLst/>
          </a:prstGeom>
        </p:spPr>
      </p:pic>
      <p:sp>
        <p:nvSpPr>
          <p:cNvPr id="19" name="TextBox 18">
            <a:extLst>
              <a:ext uri="{FF2B5EF4-FFF2-40B4-BE49-F238E27FC236}">
                <a16:creationId xmlns:a16="http://schemas.microsoft.com/office/drawing/2014/main" id="{35A15150-CFE3-0691-2B9E-99CD96E3B9BE}"/>
              </a:ext>
            </a:extLst>
          </p:cNvPr>
          <p:cNvSpPr txBox="1"/>
          <p:nvPr/>
        </p:nvSpPr>
        <p:spPr>
          <a:xfrm>
            <a:off x="9799876" y="5353242"/>
            <a:ext cx="2073196" cy="369332"/>
          </a:xfrm>
          <a:prstGeom prst="rect">
            <a:avLst/>
          </a:prstGeom>
          <a:noFill/>
        </p:spPr>
        <p:txBody>
          <a:bodyPr wrap="none" rtlCol="0">
            <a:spAutoFit/>
          </a:bodyPr>
          <a:lstStyle/>
          <a:p>
            <a:r>
              <a:rPr lang="en-US" dirty="0"/>
              <a:t>Single File (Periodic)</a:t>
            </a:r>
          </a:p>
        </p:txBody>
      </p:sp>
      <p:sp>
        <p:nvSpPr>
          <p:cNvPr id="20" name="TextBox 19">
            <a:extLst>
              <a:ext uri="{FF2B5EF4-FFF2-40B4-BE49-F238E27FC236}">
                <a16:creationId xmlns:a16="http://schemas.microsoft.com/office/drawing/2014/main" id="{6A2984CC-744D-B92E-63A3-F13D2A986D3C}"/>
              </a:ext>
            </a:extLst>
          </p:cNvPr>
          <p:cNvSpPr txBox="1"/>
          <p:nvPr/>
        </p:nvSpPr>
        <p:spPr>
          <a:xfrm>
            <a:off x="5747326" y="3721207"/>
            <a:ext cx="2173928" cy="369332"/>
          </a:xfrm>
          <a:prstGeom prst="rect">
            <a:avLst/>
          </a:prstGeom>
          <a:noFill/>
        </p:spPr>
        <p:txBody>
          <a:bodyPr wrap="none" rtlCol="0">
            <a:spAutoFit/>
          </a:bodyPr>
          <a:lstStyle/>
          <a:p>
            <a:r>
              <a:rPr lang="en-US" dirty="0"/>
              <a:t>Single File (Parabolic)</a:t>
            </a:r>
          </a:p>
        </p:txBody>
      </p:sp>
      <p:sp>
        <p:nvSpPr>
          <p:cNvPr id="21" name="TextBox 20">
            <a:extLst>
              <a:ext uri="{FF2B5EF4-FFF2-40B4-BE49-F238E27FC236}">
                <a16:creationId xmlns:a16="http://schemas.microsoft.com/office/drawing/2014/main" id="{86FA501F-F9FC-7D66-64F2-68098ABABDD7}"/>
              </a:ext>
            </a:extLst>
          </p:cNvPr>
          <p:cNvSpPr txBox="1"/>
          <p:nvPr/>
        </p:nvSpPr>
        <p:spPr>
          <a:xfrm>
            <a:off x="8431146" y="73498"/>
            <a:ext cx="3073470" cy="369332"/>
          </a:xfrm>
          <a:prstGeom prst="rect">
            <a:avLst/>
          </a:prstGeom>
          <a:noFill/>
        </p:spPr>
        <p:txBody>
          <a:bodyPr wrap="none" rtlCol="0">
            <a:spAutoFit/>
          </a:bodyPr>
          <a:lstStyle/>
          <a:p>
            <a:r>
              <a:rPr lang="en-US" dirty="0"/>
              <a:t>2D Self-Avoiding Random Walk</a:t>
            </a:r>
          </a:p>
        </p:txBody>
      </p:sp>
    </p:spTree>
    <p:extLst>
      <p:ext uri="{BB962C8B-B14F-4D97-AF65-F5344CB8AC3E}">
        <p14:creationId xmlns:p14="http://schemas.microsoft.com/office/powerpoint/2010/main" val="44392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5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367" fill="hold"/>
                                        <p:tgtEl>
                                          <p:spTgt spid="1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1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17"/>
                </p:tgtEl>
              </p:cMediaNode>
            </p:video>
            <p:seq concurrent="1" nextAc="seek">
              <p:cTn id="22" restart="whenNotActive" fill="hold" evtFilter="cancelBubble" nodeType="interactiveSeq">
                <p:stCondLst>
                  <p:cond evt="onClick" delay="0">
                    <p:tgtEl>
                      <p:spTgt spid="1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7"/>
                                        </p:tgtEl>
                                      </p:cBhvr>
                                    </p:cmd>
                                  </p:childTnLst>
                                </p:cTn>
                              </p:par>
                            </p:childTnLst>
                          </p:cTn>
                        </p:par>
                      </p:childTnLst>
                    </p:cTn>
                  </p:par>
                </p:childTnLst>
              </p:cTn>
              <p:nextCondLst>
                <p:cond evt="onClick" delay="0">
                  <p:tgtEl>
                    <p:spTgt spid="17"/>
                  </p:tgtEl>
                </p:cond>
              </p:nextCondLst>
            </p:seq>
            <p:video>
              <p:cMediaNode vol="80000">
                <p:cTn id="27" fill="hold" display="0">
                  <p:stCondLst>
                    <p:cond delay="indefinite"/>
                  </p:stCondLst>
                </p:cTn>
                <p:tgtEl>
                  <p:spTgt spid="18"/>
                </p:tgtEl>
              </p:cMediaNode>
            </p:video>
            <p:seq concurrent="1" nextAc="seek">
              <p:cTn id="28" restart="whenNotActive" fill="hold" evtFilter="cancelBubble" nodeType="interactiveSeq">
                <p:stCondLst>
                  <p:cond evt="onClick" delay="0">
                    <p:tgtEl>
                      <p:spTgt spid="1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8D3D15-1563-A141-919D-3F4F5E3A757A}"/>
              </a:ext>
            </a:extLst>
          </p:cNvPr>
          <p:cNvSpPr/>
          <p:nvPr/>
        </p:nvSpPr>
        <p:spPr>
          <a:xfrm rot="16200000">
            <a:off x="5308600" y="1244600"/>
            <a:ext cx="304800" cy="10922000"/>
          </a:xfrm>
          <a:prstGeom prst="rect">
            <a:avLst/>
          </a:prstGeom>
          <a:solidFill>
            <a:srgbClr val="BF57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F8146D51-2107-1E45-9A44-E0217DAFA756}"/>
              </a:ext>
            </a:extLst>
          </p:cNvPr>
          <p:cNvSpPr/>
          <p:nvPr/>
        </p:nvSpPr>
        <p:spPr>
          <a:xfrm rot="16200000">
            <a:off x="11404600" y="6070600"/>
            <a:ext cx="304800" cy="1270000"/>
          </a:xfrm>
          <a:prstGeom prst="rect">
            <a:avLst/>
          </a:prstGeom>
          <a:solidFill>
            <a:srgbClr val="EB8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id="{496B5793-8026-DE41-AC50-AE859B824FC1}"/>
              </a:ext>
            </a:extLst>
          </p:cNvPr>
          <p:cNvPicPr>
            <a:picLocks noChangeAspect="1"/>
          </p:cNvPicPr>
          <p:nvPr/>
        </p:nvPicPr>
        <p:blipFill>
          <a:blip r:embed="rId3"/>
          <a:stretch>
            <a:fillRect/>
          </a:stretch>
        </p:blipFill>
        <p:spPr>
          <a:xfrm>
            <a:off x="368300" y="387349"/>
            <a:ext cx="3175000" cy="550765"/>
          </a:xfrm>
          <a:prstGeom prst="rect">
            <a:avLst/>
          </a:prstGeom>
        </p:spPr>
      </p:pic>
      <p:sp>
        <p:nvSpPr>
          <p:cNvPr id="2" name="TextBox 1">
            <a:extLst>
              <a:ext uri="{FF2B5EF4-FFF2-40B4-BE49-F238E27FC236}">
                <a16:creationId xmlns:a16="http://schemas.microsoft.com/office/drawing/2014/main" id="{5773ED57-0D90-044A-9F0A-877EB7D95A5C}"/>
              </a:ext>
            </a:extLst>
          </p:cNvPr>
          <p:cNvSpPr txBox="1"/>
          <p:nvPr/>
        </p:nvSpPr>
        <p:spPr>
          <a:xfrm>
            <a:off x="757582" y="1825273"/>
            <a:ext cx="6158607" cy="646331"/>
          </a:xfrm>
          <a:prstGeom prst="rect">
            <a:avLst/>
          </a:prstGeom>
          <a:noFill/>
        </p:spPr>
        <p:txBody>
          <a:bodyPr wrap="square" rtlCol="0">
            <a:spAutoFit/>
          </a:bodyPr>
          <a:lstStyle/>
          <a:p>
            <a:pPr marL="857250" lvl="1" indent="-400050">
              <a:buFont typeface="+mj-lt"/>
              <a:buAutoNum type="romanLcPeriod"/>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33CBE7A5-40A9-D745-897A-2175A8B6F79F}"/>
              </a:ext>
            </a:extLst>
          </p:cNvPr>
          <p:cNvSpPr txBox="1"/>
          <p:nvPr/>
        </p:nvSpPr>
        <p:spPr>
          <a:xfrm>
            <a:off x="433757" y="1146035"/>
            <a:ext cx="2882650" cy="677108"/>
          </a:xfrm>
          <a:prstGeom prst="rect">
            <a:avLst/>
          </a:prstGeom>
          <a:noFill/>
        </p:spPr>
        <p:txBody>
          <a:bodyPr wrap="square" rtlCol="0">
            <a:spAutoFit/>
          </a:bodyPr>
          <a:lstStyle/>
          <a:p>
            <a:r>
              <a:rPr lang="en-US" sz="2000" dirty="0"/>
              <a:t> Transition path times</a:t>
            </a:r>
          </a:p>
          <a:p>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D172A16-91CB-45AA-9C93-5D9F38513459}"/>
                  </a:ext>
                </a:extLst>
              </p:cNvPr>
              <p:cNvSpPr txBox="1"/>
              <p:nvPr/>
            </p:nvSpPr>
            <p:spPr>
              <a:xfrm>
                <a:off x="460390" y="3902095"/>
                <a:ext cx="2990819" cy="1117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e>
                                    <m:sup>
                                      <m:r>
                                        <a:rPr lang="en-US" sz="2800" b="0" i="1" smtClean="0">
                                          <a:latin typeface="Cambria Math" panose="02040503050406030204" pitchFamily="18" charset="0"/>
                                        </a:rPr>
                                        <m:t>2</m:t>
                                      </m:r>
                                    </m:sup>
                                  </m:sSup>
                                </m:e>
                              </m:d>
                            </m:e>
                            <m:sup>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up>
                          </m:sSup>
                        </m:num>
                        <m:den>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den>
                      </m:f>
                      <m:r>
                        <a:rPr lang="en-US" sz="2800" b="0" i="1" smtClean="0">
                          <a:latin typeface="Cambria Math" panose="02040503050406030204" pitchFamily="18" charset="0"/>
                        </a:rPr>
                        <m:t>  </m:t>
                      </m:r>
                    </m:oMath>
                  </m:oMathPara>
                </a14:m>
                <a:endParaRPr lang="en-US" sz="2800" dirty="0"/>
              </a:p>
            </p:txBody>
          </p:sp>
        </mc:Choice>
        <mc:Fallback>
          <p:sp>
            <p:nvSpPr>
              <p:cNvPr id="8" name="TextBox 7">
                <a:extLst>
                  <a:ext uri="{FF2B5EF4-FFF2-40B4-BE49-F238E27FC236}">
                    <a16:creationId xmlns:a16="http://schemas.microsoft.com/office/drawing/2014/main" id="{6D172A16-91CB-45AA-9C93-5D9F38513459}"/>
                  </a:ext>
                </a:extLst>
              </p:cNvPr>
              <p:cNvSpPr txBox="1">
                <a:spLocks noRot="1" noChangeAspect="1" noMove="1" noResize="1" noEditPoints="1" noAdjustHandles="1" noChangeArrowheads="1" noChangeShapeType="1" noTextEdit="1"/>
              </p:cNvSpPr>
              <p:nvPr/>
            </p:nvSpPr>
            <p:spPr>
              <a:xfrm>
                <a:off x="460390" y="3902095"/>
                <a:ext cx="2990819" cy="1117614"/>
              </a:xfrm>
              <a:prstGeom prst="rect">
                <a:avLst/>
              </a:prstGeom>
              <a:blipFill>
                <a:blip r:embed="rId4"/>
                <a:stretch>
                  <a:fillRect l="-2542" r="-4237" b="-337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B7E3CAE-67D0-4D48-BAB9-371CDBB868E8}"/>
              </a:ext>
            </a:extLst>
          </p:cNvPr>
          <p:cNvSpPr txBox="1"/>
          <p:nvPr/>
        </p:nvSpPr>
        <p:spPr>
          <a:xfrm>
            <a:off x="704986" y="5163784"/>
            <a:ext cx="2340192" cy="369332"/>
          </a:xfrm>
          <a:prstGeom prst="rect">
            <a:avLst/>
          </a:prstGeom>
          <a:noFill/>
        </p:spPr>
        <p:txBody>
          <a:bodyPr wrap="none" rtlCol="0">
            <a:spAutoFit/>
          </a:bodyPr>
          <a:lstStyle/>
          <a:p>
            <a:r>
              <a:rPr lang="en-US" dirty="0"/>
              <a:t>Coefficient of Variation</a:t>
            </a:r>
          </a:p>
        </p:txBody>
      </p:sp>
      <p:pic>
        <p:nvPicPr>
          <p:cNvPr id="4" name="Picture 3">
            <a:extLst>
              <a:ext uri="{FF2B5EF4-FFF2-40B4-BE49-F238E27FC236}">
                <a16:creationId xmlns:a16="http://schemas.microsoft.com/office/drawing/2014/main" id="{177BF35D-A6EC-3623-5B7D-679B136843B7}"/>
              </a:ext>
            </a:extLst>
          </p:cNvPr>
          <p:cNvPicPr>
            <a:picLocks noChangeAspect="1"/>
          </p:cNvPicPr>
          <p:nvPr/>
        </p:nvPicPr>
        <p:blipFill>
          <a:blip r:embed="rId5"/>
          <a:stretch>
            <a:fillRect/>
          </a:stretch>
        </p:blipFill>
        <p:spPr>
          <a:xfrm>
            <a:off x="5327" y="1547543"/>
            <a:ext cx="3589394" cy="2210477"/>
          </a:xfrm>
          <a:prstGeom prst="rect">
            <a:avLst/>
          </a:prstGeom>
        </p:spPr>
      </p:pic>
      <p:sp>
        <p:nvSpPr>
          <p:cNvPr id="10" name="TextBox 9">
            <a:extLst>
              <a:ext uri="{FF2B5EF4-FFF2-40B4-BE49-F238E27FC236}">
                <a16:creationId xmlns:a16="http://schemas.microsoft.com/office/drawing/2014/main" id="{F110E7B0-276B-BD32-1E16-C3D2DD9A8E5B}"/>
              </a:ext>
            </a:extLst>
          </p:cNvPr>
          <p:cNvSpPr txBox="1"/>
          <p:nvPr/>
        </p:nvSpPr>
        <p:spPr>
          <a:xfrm>
            <a:off x="4595373" y="934757"/>
            <a:ext cx="2413124" cy="677108"/>
          </a:xfrm>
          <a:prstGeom prst="rect">
            <a:avLst/>
          </a:prstGeom>
          <a:noFill/>
        </p:spPr>
        <p:txBody>
          <a:bodyPr wrap="square" rtlCol="0">
            <a:spAutoFit/>
          </a:bodyPr>
          <a:lstStyle/>
          <a:p>
            <a:r>
              <a:rPr lang="en-US" sz="2000" dirty="0"/>
              <a:t>Anomalous Diffusion</a:t>
            </a:r>
          </a:p>
          <a:p>
            <a:endParaRPr lang="en-US" dirty="0"/>
          </a:p>
        </p:txBody>
      </p:sp>
      <p:sp>
        <p:nvSpPr>
          <p:cNvPr id="15" name="TextBox 14">
            <a:extLst>
              <a:ext uri="{FF2B5EF4-FFF2-40B4-BE49-F238E27FC236}">
                <a16:creationId xmlns:a16="http://schemas.microsoft.com/office/drawing/2014/main" id="{26B40B71-4F63-1764-64BE-9880755C9F3E}"/>
              </a:ext>
            </a:extLst>
          </p:cNvPr>
          <p:cNvSpPr txBox="1"/>
          <p:nvPr/>
        </p:nvSpPr>
        <p:spPr>
          <a:xfrm>
            <a:off x="8828166" y="934757"/>
            <a:ext cx="2995533" cy="677108"/>
          </a:xfrm>
          <a:prstGeom prst="rect">
            <a:avLst/>
          </a:prstGeom>
          <a:noFill/>
        </p:spPr>
        <p:txBody>
          <a:bodyPr wrap="square" rtlCol="0">
            <a:spAutoFit/>
          </a:bodyPr>
          <a:lstStyle/>
          <a:p>
            <a:r>
              <a:rPr lang="en-US" sz="2000" dirty="0"/>
              <a:t>Non-Exponential relaxation</a:t>
            </a:r>
          </a:p>
          <a:p>
            <a:endParaRPr lang="en-US" dirty="0"/>
          </a:p>
        </p:txBody>
      </p:sp>
      <p:pic>
        <p:nvPicPr>
          <p:cNvPr id="16" name="Picture 15">
            <a:extLst>
              <a:ext uri="{FF2B5EF4-FFF2-40B4-BE49-F238E27FC236}">
                <a16:creationId xmlns:a16="http://schemas.microsoft.com/office/drawing/2014/main" id="{DA73A856-3600-8BFC-CB65-9451400FBCDD}"/>
              </a:ext>
            </a:extLst>
          </p:cNvPr>
          <p:cNvPicPr>
            <a:picLocks noChangeAspect="1"/>
          </p:cNvPicPr>
          <p:nvPr/>
        </p:nvPicPr>
        <p:blipFill>
          <a:blip r:embed="rId6"/>
          <a:stretch>
            <a:fillRect/>
          </a:stretch>
        </p:blipFill>
        <p:spPr>
          <a:xfrm>
            <a:off x="7596377" y="1217768"/>
            <a:ext cx="5015093" cy="3761320"/>
          </a:xfrm>
          <a:prstGeom prst="rect">
            <a:avLst/>
          </a:prstGeom>
        </p:spPr>
      </p:pic>
      <p:pic>
        <p:nvPicPr>
          <p:cNvPr id="17" name="Picture 16">
            <a:extLst>
              <a:ext uri="{FF2B5EF4-FFF2-40B4-BE49-F238E27FC236}">
                <a16:creationId xmlns:a16="http://schemas.microsoft.com/office/drawing/2014/main" id="{61199D36-D549-0E64-45D9-3B7B876A8CAC}"/>
              </a:ext>
            </a:extLst>
          </p:cNvPr>
          <p:cNvPicPr>
            <a:picLocks noChangeAspect="1"/>
          </p:cNvPicPr>
          <p:nvPr/>
        </p:nvPicPr>
        <p:blipFill>
          <a:blip r:embed="rId7"/>
          <a:stretch>
            <a:fillRect/>
          </a:stretch>
        </p:blipFill>
        <p:spPr>
          <a:xfrm>
            <a:off x="3156214" y="1233464"/>
            <a:ext cx="5068525" cy="3801394"/>
          </a:xfrm>
          <a:prstGeom prst="rect">
            <a:avLst/>
          </a:prstGeom>
        </p:spPr>
      </p:pic>
    </p:spTree>
    <p:extLst>
      <p:ext uri="{BB962C8B-B14F-4D97-AF65-F5344CB8AC3E}">
        <p14:creationId xmlns:p14="http://schemas.microsoft.com/office/powerpoint/2010/main" val="421183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8D3D15-1563-A141-919D-3F4F5E3A757A}"/>
              </a:ext>
            </a:extLst>
          </p:cNvPr>
          <p:cNvSpPr/>
          <p:nvPr/>
        </p:nvSpPr>
        <p:spPr>
          <a:xfrm rot="16200000">
            <a:off x="5308600" y="1244600"/>
            <a:ext cx="304800" cy="10922000"/>
          </a:xfrm>
          <a:prstGeom prst="rect">
            <a:avLst/>
          </a:prstGeom>
          <a:solidFill>
            <a:srgbClr val="BF57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F8146D51-2107-1E45-9A44-E0217DAFA756}"/>
              </a:ext>
            </a:extLst>
          </p:cNvPr>
          <p:cNvSpPr/>
          <p:nvPr/>
        </p:nvSpPr>
        <p:spPr>
          <a:xfrm rot="16200000">
            <a:off x="11404600" y="6070600"/>
            <a:ext cx="304800" cy="1270000"/>
          </a:xfrm>
          <a:prstGeom prst="rect">
            <a:avLst/>
          </a:prstGeom>
          <a:solidFill>
            <a:srgbClr val="EB8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3CD9433B-3AFF-513A-0E68-FB32B06D2D86}"/>
              </a:ext>
            </a:extLst>
          </p:cNvPr>
          <p:cNvSpPr txBox="1"/>
          <p:nvPr/>
        </p:nvSpPr>
        <p:spPr>
          <a:xfrm>
            <a:off x="522309" y="452188"/>
            <a:ext cx="6796586" cy="523220"/>
          </a:xfrm>
          <a:prstGeom prst="rect">
            <a:avLst/>
          </a:prstGeom>
          <a:noFill/>
        </p:spPr>
        <p:txBody>
          <a:bodyPr wrap="square" rtlCol="0">
            <a:spAutoFit/>
          </a:bodyPr>
          <a:lstStyle/>
          <a:p>
            <a:r>
              <a:rPr lang="en-US" sz="2800" dirty="0"/>
              <a:t>Information Theory</a:t>
            </a:r>
          </a:p>
        </p:txBody>
      </p:sp>
      <p:sp>
        <p:nvSpPr>
          <p:cNvPr id="4" name="TextBox 3">
            <a:extLst>
              <a:ext uri="{FF2B5EF4-FFF2-40B4-BE49-F238E27FC236}">
                <a16:creationId xmlns:a16="http://schemas.microsoft.com/office/drawing/2014/main" id="{258E8EC0-7EA2-D45D-BA52-0851CD3632E0}"/>
              </a:ext>
            </a:extLst>
          </p:cNvPr>
          <p:cNvSpPr txBox="1"/>
          <p:nvPr/>
        </p:nvSpPr>
        <p:spPr>
          <a:xfrm flipH="1">
            <a:off x="336714" y="1085566"/>
            <a:ext cx="5977720" cy="1323439"/>
          </a:xfrm>
          <a:prstGeom prst="rect">
            <a:avLst/>
          </a:prstGeom>
          <a:noFill/>
        </p:spPr>
        <p:txBody>
          <a:bodyPr wrap="square" rtlCol="0">
            <a:spAutoFit/>
          </a:bodyPr>
          <a:lstStyle/>
          <a:p>
            <a:pPr marL="285750" indent="-285750">
              <a:buFontTx/>
              <a:buChar char="-"/>
            </a:pPr>
            <a:r>
              <a:rPr lang="en-US" sz="2000" dirty="0"/>
              <a:t>Proposed by Claude Shannon</a:t>
            </a:r>
          </a:p>
          <a:p>
            <a:pPr marL="285750" indent="-285750">
              <a:buFontTx/>
              <a:buChar char="-"/>
            </a:pPr>
            <a:r>
              <a:rPr lang="en-US" sz="2000" dirty="0"/>
              <a:t>Key understanding is ”surprise” or new information gained</a:t>
            </a:r>
          </a:p>
          <a:p>
            <a:pPr marL="285750" indent="-285750">
              <a:buFontTx/>
              <a:buChar char="-"/>
            </a:pPr>
            <a:r>
              <a:rPr lang="en-US" sz="2000" dirty="0"/>
              <a:t>Given a fair coin, what outcome can we expect?</a:t>
            </a:r>
          </a:p>
        </p:txBody>
      </p:sp>
      <p:pic>
        <p:nvPicPr>
          <p:cNvPr id="5" name="Picture 4">
            <a:extLst>
              <a:ext uri="{FF2B5EF4-FFF2-40B4-BE49-F238E27FC236}">
                <a16:creationId xmlns:a16="http://schemas.microsoft.com/office/drawing/2014/main" id="{F38A6455-BF54-924B-EE2D-35DE8B80ED41}"/>
              </a:ext>
            </a:extLst>
          </p:cNvPr>
          <p:cNvPicPr>
            <a:picLocks noChangeAspect="1"/>
          </p:cNvPicPr>
          <p:nvPr/>
        </p:nvPicPr>
        <p:blipFill>
          <a:blip r:embed="rId3"/>
          <a:stretch>
            <a:fillRect/>
          </a:stretch>
        </p:blipFill>
        <p:spPr>
          <a:xfrm>
            <a:off x="5568635" y="639764"/>
            <a:ext cx="6760627" cy="5070471"/>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E8AFD62-29C0-78DB-8DC4-83EA72D6CED4}"/>
                  </a:ext>
                </a:extLst>
              </p:cNvPr>
              <p:cNvSpPr txBox="1"/>
              <p:nvPr/>
            </p:nvSpPr>
            <p:spPr>
              <a:xfrm>
                <a:off x="1808379" y="2915851"/>
                <a:ext cx="3034389" cy="67223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DE8AFD62-29C0-78DB-8DC4-83EA72D6CED4}"/>
                  </a:ext>
                </a:extLst>
              </p:cNvPr>
              <p:cNvSpPr txBox="1">
                <a:spLocks noRot="1" noChangeAspect="1" noMove="1" noResize="1" noEditPoints="1" noAdjustHandles="1" noChangeArrowheads="1" noChangeShapeType="1" noTextEdit="1"/>
              </p:cNvSpPr>
              <p:nvPr/>
            </p:nvSpPr>
            <p:spPr>
              <a:xfrm>
                <a:off x="1808379" y="2915851"/>
                <a:ext cx="3034389" cy="672235"/>
              </a:xfrm>
              <a:prstGeom prst="rect">
                <a:avLst/>
              </a:prstGeom>
              <a:blipFill>
                <a:blip r:embed="rId4"/>
                <a:stretch>
                  <a:fillRect t="-144444" b="-1981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3D1DD7C-61D2-61C5-2E29-6003C1D1FE45}"/>
              </a:ext>
            </a:extLst>
          </p:cNvPr>
          <p:cNvSpPr txBox="1"/>
          <p:nvPr/>
        </p:nvSpPr>
        <p:spPr>
          <a:xfrm>
            <a:off x="929407" y="3067302"/>
            <a:ext cx="1032077" cy="369332"/>
          </a:xfrm>
          <a:prstGeom prst="rect">
            <a:avLst/>
          </a:prstGeom>
          <a:noFill/>
        </p:spPr>
        <p:txBody>
          <a:bodyPr wrap="none" rtlCol="0">
            <a:spAutoFit/>
          </a:bodyPr>
          <a:lstStyle/>
          <a:p>
            <a:r>
              <a:rPr lang="en-US" dirty="0"/>
              <a:t>Entropy: </a:t>
            </a:r>
          </a:p>
        </p:txBody>
      </p:sp>
      <p:sp>
        <p:nvSpPr>
          <p:cNvPr id="14" name="TextBox 13">
            <a:extLst>
              <a:ext uri="{FF2B5EF4-FFF2-40B4-BE49-F238E27FC236}">
                <a16:creationId xmlns:a16="http://schemas.microsoft.com/office/drawing/2014/main" id="{103946A3-5427-5FAF-A900-CCE2E42989E0}"/>
              </a:ext>
            </a:extLst>
          </p:cNvPr>
          <p:cNvSpPr txBox="1"/>
          <p:nvPr/>
        </p:nvSpPr>
        <p:spPr>
          <a:xfrm flipH="1">
            <a:off x="336714" y="3992563"/>
            <a:ext cx="5977720" cy="1015663"/>
          </a:xfrm>
          <a:prstGeom prst="rect">
            <a:avLst/>
          </a:prstGeom>
          <a:noFill/>
        </p:spPr>
        <p:txBody>
          <a:bodyPr wrap="square" rtlCol="0">
            <a:spAutoFit/>
          </a:bodyPr>
          <a:lstStyle/>
          <a:p>
            <a:pPr marL="285750" indent="-285750">
              <a:buFontTx/>
              <a:buChar char="-"/>
            </a:pPr>
            <a:r>
              <a:rPr lang="en-US" sz="2000" dirty="0"/>
              <a:t>We can use this to distinguish non-Markov and Markov process</a:t>
            </a:r>
          </a:p>
          <a:p>
            <a:endParaRPr lang="en-US" sz="2000" dirty="0"/>
          </a:p>
        </p:txBody>
      </p:sp>
    </p:spTree>
    <p:extLst>
      <p:ext uri="{BB962C8B-B14F-4D97-AF65-F5344CB8AC3E}">
        <p14:creationId xmlns:p14="http://schemas.microsoft.com/office/powerpoint/2010/main" val="3472569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8D3D15-1563-A141-919D-3F4F5E3A757A}"/>
              </a:ext>
            </a:extLst>
          </p:cNvPr>
          <p:cNvSpPr/>
          <p:nvPr/>
        </p:nvSpPr>
        <p:spPr>
          <a:xfrm rot="16200000">
            <a:off x="5286933" y="1251225"/>
            <a:ext cx="304800" cy="10922000"/>
          </a:xfrm>
          <a:prstGeom prst="rect">
            <a:avLst/>
          </a:prstGeom>
          <a:solidFill>
            <a:srgbClr val="BF57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F8146D51-2107-1E45-9A44-E0217DAFA756}"/>
              </a:ext>
            </a:extLst>
          </p:cNvPr>
          <p:cNvSpPr/>
          <p:nvPr/>
        </p:nvSpPr>
        <p:spPr>
          <a:xfrm rot="16200000">
            <a:off x="11404600" y="6070600"/>
            <a:ext cx="304800" cy="1270000"/>
          </a:xfrm>
          <a:prstGeom prst="rect">
            <a:avLst/>
          </a:prstGeom>
          <a:solidFill>
            <a:srgbClr val="EB8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3CD9433B-3AFF-513A-0E68-FB32B06D2D86}"/>
              </a:ext>
            </a:extLst>
          </p:cNvPr>
          <p:cNvSpPr txBox="1"/>
          <p:nvPr/>
        </p:nvSpPr>
        <p:spPr>
          <a:xfrm>
            <a:off x="822200" y="861117"/>
            <a:ext cx="6796586" cy="523220"/>
          </a:xfrm>
          <a:prstGeom prst="rect">
            <a:avLst/>
          </a:prstGeom>
          <a:noFill/>
        </p:spPr>
        <p:txBody>
          <a:bodyPr wrap="square" rtlCol="0">
            <a:spAutoFit/>
          </a:bodyPr>
          <a:lstStyle/>
          <a:p>
            <a:r>
              <a:rPr lang="en-US" sz="2800" dirty="0"/>
              <a:t>k</a:t>
            </a:r>
            <a:r>
              <a:rPr lang="en-US" sz="2800" baseline="30000" dirty="0"/>
              <a:t>th</a:t>
            </a:r>
            <a:r>
              <a:rPr lang="en-US" sz="2800" dirty="0"/>
              <a:t> order Markov Process</a:t>
            </a:r>
          </a:p>
        </p:txBody>
      </p:sp>
      <p:sp>
        <p:nvSpPr>
          <p:cNvPr id="4" name="TextBox 3">
            <a:extLst>
              <a:ext uri="{FF2B5EF4-FFF2-40B4-BE49-F238E27FC236}">
                <a16:creationId xmlns:a16="http://schemas.microsoft.com/office/drawing/2014/main" id="{258E8EC0-7EA2-D45D-BA52-0851CD3632E0}"/>
              </a:ext>
            </a:extLst>
          </p:cNvPr>
          <p:cNvSpPr txBox="1"/>
          <p:nvPr/>
        </p:nvSpPr>
        <p:spPr>
          <a:xfrm flipH="1">
            <a:off x="522309" y="2135738"/>
            <a:ext cx="5977720" cy="1631216"/>
          </a:xfrm>
          <a:prstGeom prst="rect">
            <a:avLst/>
          </a:prstGeom>
          <a:noFill/>
        </p:spPr>
        <p:txBody>
          <a:bodyPr wrap="square" rtlCol="0">
            <a:spAutoFit/>
          </a:bodyPr>
          <a:lstStyle/>
          <a:p>
            <a:pPr marL="285750" indent="-285750">
              <a:buFontTx/>
              <a:buChar char="-"/>
            </a:pPr>
            <a:r>
              <a:rPr lang="en-US" sz="2000" dirty="0"/>
              <a:t>Markov process is better explained as follows:</a:t>
            </a:r>
          </a:p>
          <a:p>
            <a:endParaRPr lang="en-US" sz="2000" dirty="0"/>
          </a:p>
          <a:p>
            <a:r>
              <a:rPr lang="en-US" sz="2000" dirty="0"/>
              <a:t>“If it rains today, what’s the probability of raining tomorrow?”</a:t>
            </a:r>
          </a:p>
          <a:p>
            <a:endParaRPr lang="en-US" sz="2000" dirty="0"/>
          </a:p>
        </p:txBody>
      </p:sp>
      <p:sp>
        <p:nvSpPr>
          <p:cNvPr id="56" name="Curved Right Arrow 55">
            <a:extLst>
              <a:ext uri="{FF2B5EF4-FFF2-40B4-BE49-F238E27FC236}">
                <a16:creationId xmlns:a16="http://schemas.microsoft.com/office/drawing/2014/main" id="{436DF8F8-BB79-FF3D-6F52-39F1F1FBB5D9}"/>
              </a:ext>
            </a:extLst>
          </p:cNvPr>
          <p:cNvSpPr/>
          <p:nvPr/>
        </p:nvSpPr>
        <p:spPr>
          <a:xfrm rot="9355362">
            <a:off x="9715557" y="511811"/>
            <a:ext cx="302437" cy="6643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7" name="Group 66">
            <a:extLst>
              <a:ext uri="{FF2B5EF4-FFF2-40B4-BE49-F238E27FC236}">
                <a16:creationId xmlns:a16="http://schemas.microsoft.com/office/drawing/2014/main" id="{6E5A7D90-39D6-DBDD-F926-44C91C56E0E8}"/>
              </a:ext>
            </a:extLst>
          </p:cNvPr>
          <p:cNvGrpSpPr/>
          <p:nvPr/>
        </p:nvGrpSpPr>
        <p:grpSpPr>
          <a:xfrm>
            <a:off x="6970904" y="658149"/>
            <a:ext cx="4476879" cy="2493857"/>
            <a:chOff x="6928500" y="256598"/>
            <a:chExt cx="4476879" cy="2493857"/>
          </a:xfrm>
        </p:grpSpPr>
        <p:sp>
          <p:nvSpPr>
            <p:cNvPr id="11" name="Oval 10">
              <a:extLst>
                <a:ext uri="{FF2B5EF4-FFF2-40B4-BE49-F238E27FC236}">
                  <a16:creationId xmlns:a16="http://schemas.microsoft.com/office/drawing/2014/main" id="{E51ACA64-AF8F-9C30-4184-6531004D5737}"/>
                </a:ext>
              </a:extLst>
            </p:cNvPr>
            <p:cNvSpPr/>
            <p:nvPr/>
          </p:nvSpPr>
          <p:spPr>
            <a:xfrm>
              <a:off x="8687442" y="256598"/>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09B97E2-1E1F-A349-991D-138499DC1ABA}"/>
                </a:ext>
              </a:extLst>
            </p:cNvPr>
            <p:cNvSpPr/>
            <p:nvPr/>
          </p:nvSpPr>
          <p:spPr>
            <a:xfrm>
              <a:off x="10007600" y="1836055"/>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905A3B-22FE-78AB-8A31-D2EC9A348E3E}"/>
                </a:ext>
              </a:extLst>
            </p:cNvPr>
            <p:cNvSpPr/>
            <p:nvPr/>
          </p:nvSpPr>
          <p:spPr>
            <a:xfrm>
              <a:off x="7361758" y="1832069"/>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E17B2CC-9E43-44B4-AC5C-B7407311BCC8}"/>
                </a:ext>
              </a:extLst>
            </p:cNvPr>
            <p:cNvSpPr txBox="1"/>
            <p:nvPr/>
          </p:nvSpPr>
          <p:spPr>
            <a:xfrm>
              <a:off x="7660100" y="2104603"/>
              <a:ext cx="317716" cy="369332"/>
            </a:xfrm>
            <a:prstGeom prst="rect">
              <a:avLst/>
            </a:prstGeom>
            <a:noFill/>
          </p:spPr>
          <p:txBody>
            <a:bodyPr wrap="none" rtlCol="0">
              <a:spAutoFit/>
            </a:bodyPr>
            <a:lstStyle/>
            <a:p>
              <a:r>
                <a:rPr lang="en-US" dirty="0"/>
                <a:t>A</a:t>
              </a:r>
            </a:p>
          </p:txBody>
        </p:sp>
        <p:sp>
          <p:nvSpPr>
            <p:cNvPr id="16" name="TextBox 15">
              <a:extLst>
                <a:ext uri="{FF2B5EF4-FFF2-40B4-BE49-F238E27FC236}">
                  <a16:creationId xmlns:a16="http://schemas.microsoft.com/office/drawing/2014/main" id="{DE1CF1DA-8EAF-D5FD-2F2B-278C951C1689}"/>
                </a:ext>
              </a:extLst>
            </p:cNvPr>
            <p:cNvSpPr txBox="1"/>
            <p:nvPr/>
          </p:nvSpPr>
          <p:spPr>
            <a:xfrm>
              <a:off x="8999430" y="529132"/>
              <a:ext cx="309700" cy="369332"/>
            </a:xfrm>
            <a:prstGeom prst="rect">
              <a:avLst/>
            </a:prstGeom>
            <a:noFill/>
          </p:spPr>
          <p:txBody>
            <a:bodyPr wrap="none" rtlCol="0">
              <a:spAutoFit/>
            </a:bodyPr>
            <a:lstStyle/>
            <a:p>
              <a:r>
                <a:rPr lang="en-US" dirty="0"/>
                <a:t>B</a:t>
              </a:r>
            </a:p>
          </p:txBody>
        </p:sp>
        <p:sp>
          <p:nvSpPr>
            <p:cNvPr id="17" name="TextBox 16">
              <a:extLst>
                <a:ext uri="{FF2B5EF4-FFF2-40B4-BE49-F238E27FC236}">
                  <a16:creationId xmlns:a16="http://schemas.microsoft.com/office/drawing/2014/main" id="{843803FD-747B-DBD2-3CCF-BA6F7E9BAF55}"/>
                </a:ext>
              </a:extLst>
            </p:cNvPr>
            <p:cNvSpPr txBox="1"/>
            <p:nvPr/>
          </p:nvSpPr>
          <p:spPr>
            <a:xfrm>
              <a:off x="10310751" y="2104603"/>
              <a:ext cx="308098" cy="369332"/>
            </a:xfrm>
            <a:prstGeom prst="rect">
              <a:avLst/>
            </a:prstGeom>
            <a:noFill/>
          </p:spPr>
          <p:txBody>
            <a:bodyPr wrap="none" rtlCol="0">
              <a:spAutoFit/>
            </a:bodyPr>
            <a:lstStyle/>
            <a:p>
              <a:r>
                <a:rPr lang="en-US" dirty="0"/>
                <a:t>C</a:t>
              </a:r>
            </a:p>
          </p:txBody>
        </p:sp>
        <p:cxnSp>
          <p:nvCxnSpPr>
            <p:cNvPr id="31" name="Straight Arrow Connector 30">
              <a:extLst>
                <a:ext uri="{FF2B5EF4-FFF2-40B4-BE49-F238E27FC236}">
                  <a16:creationId xmlns:a16="http://schemas.microsoft.com/office/drawing/2014/main" id="{5745C226-86A7-838C-71F2-D471CC74B331}"/>
                </a:ext>
              </a:extLst>
            </p:cNvPr>
            <p:cNvCxnSpPr>
              <a:cxnSpLocks/>
            </p:cNvCxnSpPr>
            <p:nvPr/>
          </p:nvCxnSpPr>
          <p:spPr>
            <a:xfrm>
              <a:off x="8366659" y="2633295"/>
              <a:ext cx="1579042"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62C009-E57E-1D61-F494-BDA3D3A558C7}"/>
                </a:ext>
              </a:extLst>
            </p:cNvPr>
            <p:cNvCxnSpPr>
              <a:cxnSpLocks/>
            </p:cNvCxnSpPr>
            <p:nvPr/>
          </p:nvCxnSpPr>
          <p:spPr>
            <a:xfrm>
              <a:off x="9601842" y="980609"/>
              <a:ext cx="708909" cy="79947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D2E9C9-8CC7-0191-CDF0-D2F332D9FBD8}"/>
                </a:ext>
              </a:extLst>
            </p:cNvPr>
            <p:cNvCxnSpPr>
              <a:cxnSpLocks/>
            </p:cNvCxnSpPr>
            <p:nvPr/>
          </p:nvCxnSpPr>
          <p:spPr>
            <a:xfrm flipH="1">
              <a:off x="8355956" y="2289269"/>
              <a:ext cx="1571846"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2E9D287-52EC-8831-D2B3-C505A2329462}"/>
                </a:ext>
              </a:extLst>
            </p:cNvPr>
            <p:cNvCxnSpPr>
              <a:cxnSpLocks/>
            </p:cNvCxnSpPr>
            <p:nvPr/>
          </p:nvCxnSpPr>
          <p:spPr>
            <a:xfrm flipV="1">
              <a:off x="7916640" y="975408"/>
              <a:ext cx="719036" cy="769123"/>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5670BA9-A648-4F99-1AC4-1E310C8FB468}"/>
                </a:ext>
              </a:extLst>
            </p:cNvPr>
            <p:cNvCxnSpPr>
              <a:cxnSpLocks/>
            </p:cNvCxnSpPr>
            <p:nvPr/>
          </p:nvCxnSpPr>
          <p:spPr>
            <a:xfrm flipH="1">
              <a:off x="8151838" y="1135911"/>
              <a:ext cx="713409" cy="794266"/>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B6F9EF-4BD8-261B-8C2F-9E0F15966402}"/>
                </a:ext>
              </a:extLst>
            </p:cNvPr>
            <p:cNvCxnSpPr>
              <a:cxnSpLocks/>
            </p:cNvCxnSpPr>
            <p:nvPr/>
          </p:nvCxnSpPr>
          <p:spPr>
            <a:xfrm flipH="1" flipV="1">
              <a:off x="9436506" y="1126057"/>
              <a:ext cx="677056" cy="768952"/>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58" name="Curved Right Arrow 57">
              <a:extLst>
                <a:ext uri="{FF2B5EF4-FFF2-40B4-BE49-F238E27FC236}">
                  <a16:creationId xmlns:a16="http://schemas.microsoft.com/office/drawing/2014/main" id="{3845E8C0-7301-5FA8-F931-078BCC87D5BF}"/>
                </a:ext>
              </a:extLst>
            </p:cNvPr>
            <p:cNvSpPr/>
            <p:nvPr/>
          </p:nvSpPr>
          <p:spPr>
            <a:xfrm>
              <a:off x="6928500" y="2037948"/>
              <a:ext cx="388008" cy="6643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Curved Right Arrow 58">
              <a:extLst>
                <a:ext uri="{FF2B5EF4-FFF2-40B4-BE49-F238E27FC236}">
                  <a16:creationId xmlns:a16="http://schemas.microsoft.com/office/drawing/2014/main" id="{B8208BEA-B113-825F-EBD5-990C46BC4407}"/>
                </a:ext>
              </a:extLst>
            </p:cNvPr>
            <p:cNvSpPr/>
            <p:nvPr/>
          </p:nvSpPr>
          <p:spPr>
            <a:xfrm flipH="1">
              <a:off x="10922000" y="1979669"/>
              <a:ext cx="483379" cy="6643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1" name="Group 70">
            <a:extLst>
              <a:ext uri="{FF2B5EF4-FFF2-40B4-BE49-F238E27FC236}">
                <a16:creationId xmlns:a16="http://schemas.microsoft.com/office/drawing/2014/main" id="{0142F6EF-6D7A-E44D-A2EA-9C0E56E0FC4A}"/>
              </a:ext>
            </a:extLst>
          </p:cNvPr>
          <p:cNvGrpSpPr/>
          <p:nvPr/>
        </p:nvGrpSpPr>
        <p:grpSpPr>
          <a:xfrm>
            <a:off x="7858034" y="3507112"/>
            <a:ext cx="3314701" cy="1564432"/>
            <a:chOff x="7539333" y="3708290"/>
            <a:chExt cx="3314701" cy="1564432"/>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98D3AEE-2079-8EE3-D175-47E68B4DEA34}"/>
                    </a:ext>
                  </a:extLst>
                </p:cNvPr>
                <p:cNvSpPr txBox="1"/>
                <p:nvPr/>
              </p:nvSpPr>
              <p:spPr>
                <a:xfrm>
                  <a:off x="7539333" y="4054190"/>
                  <a:ext cx="3314701" cy="11481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3"/>
                                      <m:mcJc m:val="center"/>
                                    </m:mcPr>
                                  </m:mc>
                                </m:mcs>
                                <m:ctrlPr>
                                  <a:rPr lang="en-US" sz="2800" i="1" smtClean="0">
                                    <a:latin typeface="Cambria Math" panose="02040503050406030204" pitchFamily="18" charset="0"/>
                                  </a:rPr>
                                </m:ctrlPr>
                              </m:mPr>
                              <m:mr>
                                <m:e>
                                  <m:r>
                                    <m:rPr>
                                      <m:brk m:alnAt="7"/>
                                    </m:rPr>
                                    <a:rPr lang="en-US" sz="2800" b="0" i="1" smtClean="0">
                                      <a:latin typeface="Cambria Math" panose="02040503050406030204" pitchFamily="18" charset="0"/>
                                    </a:rPr>
                                    <m:t>0.3</m:t>
                                  </m:r>
                                </m:e>
                                <m:e>
                                  <m:r>
                                    <a:rPr lang="en-US" sz="2800" b="0" i="1" smtClean="0">
                                      <a:latin typeface="Cambria Math" panose="02040503050406030204" pitchFamily="18" charset="0"/>
                                    </a:rPr>
                                    <m:t>0.2</m:t>
                                  </m:r>
                                </m:e>
                                <m:e>
                                  <m:r>
                                    <a:rPr lang="en-US" sz="2800" b="0" i="1" smtClean="0">
                                      <a:latin typeface="Cambria Math" panose="02040503050406030204" pitchFamily="18" charset="0"/>
                                    </a:rPr>
                                    <m:t>0.5</m:t>
                                  </m:r>
                                </m:e>
                              </m:mr>
                              <m:mr>
                                <m:e>
                                  <m:r>
                                    <a:rPr lang="en-US" sz="2800" b="0" i="1" smtClean="0">
                                      <a:latin typeface="Cambria Math" panose="02040503050406030204" pitchFamily="18" charset="0"/>
                                    </a:rPr>
                                    <m:t>0.1</m:t>
                                  </m:r>
                                </m:e>
                                <m:e>
                                  <m:r>
                                    <a:rPr lang="en-US" sz="2800" b="0" i="1" smtClean="0">
                                      <a:latin typeface="Cambria Math" panose="02040503050406030204" pitchFamily="18" charset="0"/>
                                    </a:rPr>
                                    <m:t>0.3</m:t>
                                  </m:r>
                                </m:e>
                                <m:e>
                                  <m:r>
                                    <a:rPr lang="en-US" sz="2800" b="0" i="1" smtClean="0">
                                      <a:latin typeface="Cambria Math" panose="02040503050406030204" pitchFamily="18" charset="0"/>
                                    </a:rPr>
                                    <m:t>0.6</m:t>
                                  </m:r>
                                </m:e>
                              </m:mr>
                              <m:mr>
                                <m:e>
                                  <m:r>
                                    <a:rPr lang="en-US" sz="2800" b="0" i="1" smtClean="0">
                                      <a:latin typeface="Cambria Math" panose="02040503050406030204" pitchFamily="18" charset="0"/>
                                    </a:rPr>
                                    <m:t>0.6</m:t>
                                  </m:r>
                                </m:e>
                                <m:e>
                                  <m:r>
                                    <a:rPr lang="en-US" sz="2800" b="0" i="1" smtClean="0">
                                      <a:latin typeface="Cambria Math" panose="02040503050406030204" pitchFamily="18" charset="0"/>
                                    </a:rPr>
                                    <m:t>0.3</m:t>
                                  </m:r>
                                </m:e>
                                <m:e>
                                  <m:r>
                                    <a:rPr lang="en-US" sz="2800" b="0" i="1" smtClean="0">
                                      <a:latin typeface="Cambria Math" panose="02040503050406030204" pitchFamily="18" charset="0"/>
                                    </a:rPr>
                                    <m:t>0.1</m:t>
                                  </m:r>
                                </m:e>
                              </m:mr>
                            </m:m>
                          </m:e>
                        </m:d>
                      </m:oMath>
                    </m:oMathPara>
                  </a14:m>
                  <a:endParaRPr lang="en-US" sz="2800" dirty="0"/>
                </a:p>
              </p:txBody>
            </p:sp>
          </mc:Choice>
          <mc:Fallback>
            <p:sp>
              <p:nvSpPr>
                <p:cNvPr id="8" name="TextBox 7">
                  <a:extLst>
                    <a:ext uri="{FF2B5EF4-FFF2-40B4-BE49-F238E27FC236}">
                      <a16:creationId xmlns:a16="http://schemas.microsoft.com/office/drawing/2014/main" id="{698D3AEE-2079-8EE3-D175-47E68B4DEA34}"/>
                    </a:ext>
                  </a:extLst>
                </p:cNvPr>
                <p:cNvSpPr txBox="1">
                  <a:spLocks noRot="1" noChangeAspect="1" noMove="1" noResize="1" noEditPoints="1" noAdjustHandles="1" noChangeArrowheads="1" noChangeShapeType="1" noTextEdit="1"/>
                </p:cNvSpPr>
                <p:nvPr/>
              </p:nvSpPr>
              <p:spPr>
                <a:xfrm>
                  <a:off x="7539333" y="4054190"/>
                  <a:ext cx="3314701" cy="1148199"/>
                </a:xfrm>
                <a:prstGeom prst="rect">
                  <a:avLst/>
                </a:prstGeom>
                <a:blipFill>
                  <a:blip r:embed="rId3"/>
                  <a:stretch>
                    <a:fillRect b="-10989"/>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948F8B61-1158-EDEC-66D7-09F21EDC446E}"/>
                </a:ext>
              </a:extLst>
            </p:cNvPr>
            <p:cNvSpPr txBox="1"/>
            <p:nvPr/>
          </p:nvSpPr>
          <p:spPr>
            <a:xfrm>
              <a:off x="8159704" y="3710164"/>
              <a:ext cx="317716" cy="369332"/>
            </a:xfrm>
            <a:prstGeom prst="rect">
              <a:avLst/>
            </a:prstGeom>
            <a:noFill/>
          </p:spPr>
          <p:txBody>
            <a:bodyPr wrap="none" rtlCol="0">
              <a:spAutoFit/>
            </a:bodyPr>
            <a:lstStyle/>
            <a:p>
              <a:r>
                <a:rPr lang="en-US" dirty="0"/>
                <a:t>A</a:t>
              </a:r>
            </a:p>
          </p:txBody>
        </p:sp>
        <p:sp>
          <p:nvSpPr>
            <p:cNvPr id="61" name="TextBox 60">
              <a:extLst>
                <a:ext uri="{FF2B5EF4-FFF2-40B4-BE49-F238E27FC236}">
                  <a16:creationId xmlns:a16="http://schemas.microsoft.com/office/drawing/2014/main" id="{6618202C-6AB6-757A-289F-D22A0100DEED}"/>
                </a:ext>
              </a:extLst>
            </p:cNvPr>
            <p:cNvSpPr txBox="1"/>
            <p:nvPr/>
          </p:nvSpPr>
          <p:spPr>
            <a:xfrm>
              <a:off x="8948537" y="3708290"/>
              <a:ext cx="309700" cy="369332"/>
            </a:xfrm>
            <a:prstGeom prst="rect">
              <a:avLst/>
            </a:prstGeom>
            <a:noFill/>
          </p:spPr>
          <p:txBody>
            <a:bodyPr wrap="none" rtlCol="0">
              <a:spAutoFit/>
            </a:bodyPr>
            <a:lstStyle/>
            <a:p>
              <a:r>
                <a:rPr lang="en-US" dirty="0"/>
                <a:t>B</a:t>
              </a:r>
            </a:p>
          </p:txBody>
        </p:sp>
        <p:sp>
          <p:nvSpPr>
            <p:cNvPr id="62" name="TextBox 61">
              <a:extLst>
                <a:ext uri="{FF2B5EF4-FFF2-40B4-BE49-F238E27FC236}">
                  <a16:creationId xmlns:a16="http://schemas.microsoft.com/office/drawing/2014/main" id="{1811AA81-F9D8-6AC1-FA6F-EAE8D759A673}"/>
                </a:ext>
              </a:extLst>
            </p:cNvPr>
            <p:cNvSpPr txBox="1"/>
            <p:nvPr/>
          </p:nvSpPr>
          <p:spPr>
            <a:xfrm>
              <a:off x="9809042" y="3724590"/>
              <a:ext cx="308098" cy="369332"/>
            </a:xfrm>
            <a:prstGeom prst="rect">
              <a:avLst/>
            </a:prstGeom>
            <a:noFill/>
          </p:spPr>
          <p:txBody>
            <a:bodyPr wrap="none" rtlCol="0">
              <a:spAutoFit/>
            </a:bodyPr>
            <a:lstStyle/>
            <a:p>
              <a:r>
                <a:rPr lang="en-US" dirty="0"/>
                <a:t>C</a:t>
              </a:r>
            </a:p>
          </p:txBody>
        </p:sp>
        <p:sp>
          <p:nvSpPr>
            <p:cNvPr id="63" name="TextBox 62">
              <a:extLst>
                <a:ext uri="{FF2B5EF4-FFF2-40B4-BE49-F238E27FC236}">
                  <a16:creationId xmlns:a16="http://schemas.microsoft.com/office/drawing/2014/main" id="{D3D6ECBB-CE11-36DD-315C-288300B69F7A}"/>
                </a:ext>
              </a:extLst>
            </p:cNvPr>
            <p:cNvSpPr txBox="1"/>
            <p:nvPr/>
          </p:nvSpPr>
          <p:spPr>
            <a:xfrm>
              <a:off x="7597322" y="4127757"/>
              <a:ext cx="317716" cy="369332"/>
            </a:xfrm>
            <a:prstGeom prst="rect">
              <a:avLst/>
            </a:prstGeom>
            <a:noFill/>
          </p:spPr>
          <p:txBody>
            <a:bodyPr wrap="none" rtlCol="0">
              <a:spAutoFit/>
            </a:bodyPr>
            <a:lstStyle/>
            <a:p>
              <a:r>
                <a:rPr lang="en-US" dirty="0"/>
                <a:t>A</a:t>
              </a:r>
            </a:p>
          </p:txBody>
        </p:sp>
        <p:sp>
          <p:nvSpPr>
            <p:cNvPr id="64" name="TextBox 63">
              <a:extLst>
                <a:ext uri="{FF2B5EF4-FFF2-40B4-BE49-F238E27FC236}">
                  <a16:creationId xmlns:a16="http://schemas.microsoft.com/office/drawing/2014/main" id="{337C6846-7552-79C9-95D9-25B5323F2650}"/>
                </a:ext>
              </a:extLst>
            </p:cNvPr>
            <p:cNvSpPr txBox="1"/>
            <p:nvPr/>
          </p:nvSpPr>
          <p:spPr>
            <a:xfrm>
              <a:off x="7606940" y="4506325"/>
              <a:ext cx="309700" cy="369332"/>
            </a:xfrm>
            <a:prstGeom prst="rect">
              <a:avLst/>
            </a:prstGeom>
            <a:noFill/>
          </p:spPr>
          <p:txBody>
            <a:bodyPr wrap="none" rtlCol="0">
              <a:spAutoFit/>
            </a:bodyPr>
            <a:lstStyle/>
            <a:p>
              <a:r>
                <a:rPr lang="en-US" dirty="0"/>
                <a:t>B</a:t>
              </a:r>
            </a:p>
          </p:txBody>
        </p:sp>
        <p:sp>
          <p:nvSpPr>
            <p:cNvPr id="65" name="TextBox 64">
              <a:extLst>
                <a:ext uri="{FF2B5EF4-FFF2-40B4-BE49-F238E27FC236}">
                  <a16:creationId xmlns:a16="http://schemas.microsoft.com/office/drawing/2014/main" id="{D410E7C3-3DEF-3A7F-304C-7B4A1CB85657}"/>
                </a:ext>
              </a:extLst>
            </p:cNvPr>
            <p:cNvSpPr txBox="1"/>
            <p:nvPr/>
          </p:nvSpPr>
          <p:spPr>
            <a:xfrm>
              <a:off x="7606940" y="4903390"/>
              <a:ext cx="308098" cy="369332"/>
            </a:xfrm>
            <a:prstGeom prst="rect">
              <a:avLst/>
            </a:prstGeom>
            <a:noFill/>
          </p:spPr>
          <p:txBody>
            <a:bodyPr wrap="none" rtlCol="0">
              <a:spAutoFit/>
            </a:bodyPr>
            <a:lstStyle/>
            <a:p>
              <a:r>
                <a:rPr lang="en-US" dirty="0"/>
                <a:t>C</a:t>
              </a:r>
            </a:p>
          </p:txBody>
        </p:sp>
      </p:grpSp>
      <p:sp>
        <p:nvSpPr>
          <p:cNvPr id="66" name="TextBox 65">
            <a:extLst>
              <a:ext uri="{FF2B5EF4-FFF2-40B4-BE49-F238E27FC236}">
                <a16:creationId xmlns:a16="http://schemas.microsoft.com/office/drawing/2014/main" id="{DA65C590-57D8-4E8B-01F3-BFBBC1C48AE8}"/>
              </a:ext>
            </a:extLst>
          </p:cNvPr>
          <p:cNvSpPr txBox="1"/>
          <p:nvPr/>
        </p:nvSpPr>
        <p:spPr>
          <a:xfrm>
            <a:off x="7618786" y="5374399"/>
            <a:ext cx="3828997" cy="369332"/>
          </a:xfrm>
          <a:prstGeom prst="rect">
            <a:avLst/>
          </a:prstGeom>
          <a:noFill/>
        </p:spPr>
        <p:txBody>
          <a:bodyPr wrap="none" rtlCol="0">
            <a:spAutoFit/>
          </a:bodyPr>
          <a:lstStyle/>
          <a:p>
            <a:r>
              <a:rPr lang="en-US" dirty="0"/>
              <a:t>1</a:t>
            </a:r>
            <a:r>
              <a:rPr lang="en-US" baseline="30000" dirty="0"/>
              <a:t>st</a:t>
            </a:r>
            <a:r>
              <a:rPr lang="en-US" dirty="0"/>
              <a:t> Order Transition Probability Matrix</a:t>
            </a:r>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B4F58B55-8458-E38F-6F65-908023B0FC4F}"/>
                  </a:ext>
                </a:extLst>
              </p:cNvPr>
              <p:cNvSpPr txBox="1"/>
              <p:nvPr/>
            </p:nvSpPr>
            <p:spPr>
              <a:xfrm>
                <a:off x="300573" y="4927285"/>
                <a:ext cx="7238760" cy="1499578"/>
              </a:xfrm>
              <a:prstGeom prst="rect">
                <a:avLst/>
              </a:prstGeom>
              <a:noFill/>
            </p:spPr>
            <p:txBody>
              <a:bodyPr wrap="square" rtlCol="0">
                <a:spAutoFit/>
              </a:bodyPr>
              <a:lstStyle/>
              <a:p>
                <a:r>
                  <a:rPr lang="en-US" dirty="0"/>
                  <a:t>For Higher order Markov process, the matrix becomes exponentially bigger.</a:t>
                </a:r>
              </a:p>
              <a:p>
                <a:r>
                  <a:rPr lang="en-US" dirty="0"/>
                  <a:t>In general, we call this a tensor.</a:t>
                </a:r>
              </a:p>
              <a:p>
                <a:endParaRPr lang="en-US" dirty="0"/>
              </a:p>
              <a:p>
                <a:r>
                  <a:rPr lang="en-US" sz="1800" dirty="0"/>
                  <a:t>- We want to focus on Shannon entropy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𝑠h𝑎𝑛𝑛𝑜𝑛</m:t>
                        </m:r>
                      </m:sub>
                    </m:sSub>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lim</m:t>
                            </m:r>
                          </m:e>
                          <m:lim>
                            <m:r>
                              <a:rPr lang="en-US" sz="1800" b="0" i="1" smtClean="0">
                                <a:latin typeface="Cambria Math" panose="02040503050406030204" pitchFamily="18" charset="0"/>
                              </a:rPr>
                              <m:t>𝑛</m:t>
                            </m:r>
                            <m:r>
                              <a:rPr lang="en-US" sz="1800" b="0" i="1" smtClean="0">
                                <a:latin typeface="Cambria Math" panose="02040503050406030204" pitchFamily="18" charset="0"/>
                              </a:rPr>
                              <m:t>→∞</m:t>
                            </m:r>
                          </m:lim>
                        </m:limLow>
                      </m:fNa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e>
                    </m:func>
                  </m:oMath>
                </a14:m>
                <a:endParaRPr lang="en-US" sz="1800" dirty="0"/>
              </a:p>
              <a:p>
                <a:endParaRPr lang="en-US" dirty="0"/>
              </a:p>
            </p:txBody>
          </p:sp>
        </mc:Choice>
        <mc:Fallback>
          <p:sp>
            <p:nvSpPr>
              <p:cNvPr id="68" name="TextBox 67">
                <a:extLst>
                  <a:ext uri="{FF2B5EF4-FFF2-40B4-BE49-F238E27FC236}">
                    <a16:creationId xmlns:a16="http://schemas.microsoft.com/office/drawing/2014/main" id="{B4F58B55-8458-E38F-6F65-908023B0FC4F}"/>
                  </a:ext>
                </a:extLst>
              </p:cNvPr>
              <p:cNvSpPr txBox="1">
                <a:spLocks noRot="1" noChangeAspect="1" noMove="1" noResize="1" noEditPoints="1" noAdjustHandles="1" noChangeArrowheads="1" noChangeShapeType="1" noTextEdit="1"/>
              </p:cNvSpPr>
              <p:nvPr/>
            </p:nvSpPr>
            <p:spPr>
              <a:xfrm>
                <a:off x="300573" y="4927285"/>
                <a:ext cx="7238760" cy="1499578"/>
              </a:xfrm>
              <a:prstGeom prst="rect">
                <a:avLst/>
              </a:prstGeom>
              <a:blipFill>
                <a:blip r:embed="rId4"/>
                <a:stretch>
                  <a:fillRect l="-701" t="-16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6E1FDC3-786B-6DE6-CF7A-F4D4179F03D5}"/>
                  </a:ext>
                </a:extLst>
              </p:cNvPr>
              <p:cNvSpPr txBox="1"/>
              <p:nvPr/>
            </p:nvSpPr>
            <p:spPr>
              <a:xfrm>
                <a:off x="1177126" y="4218720"/>
                <a:ext cx="4703403" cy="299313"/>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𝑖𝑗𝑘</m:t>
                        </m:r>
                      </m:sub>
                    </m:sSub>
                    <m:r>
                      <a:rPr lang="en-US" b="0" i="1" smtClean="0">
                        <a:latin typeface="Cambria Math" panose="02040503050406030204" pitchFamily="18" charset="0"/>
                      </a:rPr>
                      <m:t>=</m:t>
                    </m:r>
                  </m:oMath>
                </a14:m>
                <a:r>
                  <a:rPr lang="en-US" dirty="0"/>
                  <a:t>Probability of </a:t>
                </a:r>
                <a14:m>
                  <m:oMath xmlns:m="http://schemas.openxmlformats.org/officeDocument/2006/math">
                    <m:r>
                      <a:rPr lang="en-US" b="0" i="1" smtClean="0">
                        <a:latin typeface="Cambria Math" panose="02040503050406030204" pitchFamily="18" charset="0"/>
                      </a:rPr>
                      <m:t>𝑘</m:t>
                    </m:r>
                  </m:oMath>
                </a14:m>
                <a:r>
                  <a:rPr lang="en-US" dirty="0"/>
                  <a:t> occurring given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occurred</a:t>
                </a:r>
              </a:p>
            </p:txBody>
          </p:sp>
        </mc:Choice>
        <mc:Fallback>
          <p:sp>
            <p:nvSpPr>
              <p:cNvPr id="69" name="TextBox 68">
                <a:extLst>
                  <a:ext uri="{FF2B5EF4-FFF2-40B4-BE49-F238E27FC236}">
                    <a16:creationId xmlns:a16="http://schemas.microsoft.com/office/drawing/2014/main" id="{B6E1FDC3-786B-6DE6-CF7A-F4D4179F03D5}"/>
                  </a:ext>
                </a:extLst>
              </p:cNvPr>
              <p:cNvSpPr txBox="1">
                <a:spLocks noRot="1" noChangeAspect="1" noMove="1" noResize="1" noEditPoints="1" noAdjustHandles="1" noChangeArrowheads="1" noChangeShapeType="1" noTextEdit="1"/>
              </p:cNvSpPr>
              <p:nvPr/>
            </p:nvSpPr>
            <p:spPr>
              <a:xfrm>
                <a:off x="1177126" y="4218720"/>
                <a:ext cx="4703403" cy="299313"/>
              </a:xfrm>
              <a:prstGeom prst="rect">
                <a:avLst/>
              </a:prstGeom>
              <a:blipFill>
                <a:blip r:embed="rId5"/>
                <a:stretch>
                  <a:fillRect l="-1882" t="-25000" r="-1882" b="-41667"/>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868D3463-922A-A9C5-FE3B-689603E6AEC1}"/>
              </a:ext>
            </a:extLst>
          </p:cNvPr>
          <p:cNvSpPr txBox="1"/>
          <p:nvPr/>
        </p:nvSpPr>
        <p:spPr>
          <a:xfrm>
            <a:off x="300573" y="3625694"/>
            <a:ext cx="6456511" cy="369332"/>
          </a:xfrm>
          <a:prstGeom prst="rect">
            <a:avLst/>
          </a:prstGeom>
          <a:noFill/>
        </p:spPr>
        <p:txBody>
          <a:bodyPr wrap="none" rtlCol="0">
            <a:spAutoFit/>
          </a:bodyPr>
          <a:lstStyle/>
          <a:p>
            <a:r>
              <a:rPr lang="en-US" dirty="0"/>
              <a:t>For Higher order processes, the dimensions of our matrix increases</a:t>
            </a:r>
          </a:p>
        </p:txBody>
      </p:sp>
      <p:sp>
        <p:nvSpPr>
          <p:cNvPr id="72" name="TextBox 71">
            <a:extLst>
              <a:ext uri="{FF2B5EF4-FFF2-40B4-BE49-F238E27FC236}">
                <a16:creationId xmlns:a16="http://schemas.microsoft.com/office/drawing/2014/main" id="{07272C1E-6387-588B-8EDB-8138FC727222}"/>
              </a:ext>
            </a:extLst>
          </p:cNvPr>
          <p:cNvSpPr txBox="1"/>
          <p:nvPr/>
        </p:nvSpPr>
        <p:spPr>
          <a:xfrm>
            <a:off x="7166820" y="1896847"/>
            <a:ext cx="595035" cy="369332"/>
          </a:xfrm>
          <a:prstGeom prst="rect">
            <a:avLst/>
          </a:prstGeom>
          <a:noFill/>
        </p:spPr>
        <p:txBody>
          <a:bodyPr wrap="none" rtlCol="0">
            <a:spAutoFit/>
          </a:bodyPr>
          <a:lstStyle/>
          <a:p>
            <a:r>
              <a:rPr lang="en-US" dirty="0"/>
              <a:t>Rain</a:t>
            </a:r>
          </a:p>
        </p:txBody>
      </p:sp>
      <p:sp>
        <p:nvSpPr>
          <p:cNvPr id="73" name="TextBox 72">
            <a:extLst>
              <a:ext uri="{FF2B5EF4-FFF2-40B4-BE49-F238E27FC236}">
                <a16:creationId xmlns:a16="http://schemas.microsoft.com/office/drawing/2014/main" id="{B71D2A3F-D1CC-1B5C-9A6D-0B48A3613BEE}"/>
              </a:ext>
            </a:extLst>
          </p:cNvPr>
          <p:cNvSpPr txBox="1"/>
          <p:nvPr/>
        </p:nvSpPr>
        <p:spPr>
          <a:xfrm>
            <a:off x="8813814" y="254347"/>
            <a:ext cx="686406" cy="369332"/>
          </a:xfrm>
          <a:prstGeom prst="rect">
            <a:avLst/>
          </a:prstGeom>
          <a:noFill/>
        </p:spPr>
        <p:txBody>
          <a:bodyPr wrap="none" rtlCol="0">
            <a:spAutoFit/>
          </a:bodyPr>
          <a:lstStyle/>
          <a:p>
            <a:r>
              <a:rPr lang="en-US" dirty="0"/>
              <a:t>Wind</a:t>
            </a:r>
          </a:p>
        </p:txBody>
      </p:sp>
      <p:sp>
        <p:nvSpPr>
          <p:cNvPr id="74" name="TextBox 73">
            <a:extLst>
              <a:ext uri="{FF2B5EF4-FFF2-40B4-BE49-F238E27FC236}">
                <a16:creationId xmlns:a16="http://schemas.microsoft.com/office/drawing/2014/main" id="{87BD48AB-6A35-9034-EE2B-6FDF7A33C7D8}"/>
              </a:ext>
            </a:extLst>
          </p:cNvPr>
          <p:cNvSpPr txBox="1"/>
          <p:nvPr/>
        </p:nvSpPr>
        <p:spPr>
          <a:xfrm>
            <a:off x="10558759" y="1877614"/>
            <a:ext cx="726481" cy="369332"/>
          </a:xfrm>
          <a:prstGeom prst="rect">
            <a:avLst/>
          </a:prstGeom>
          <a:noFill/>
        </p:spPr>
        <p:txBody>
          <a:bodyPr wrap="none" rtlCol="0">
            <a:spAutoFit/>
          </a:bodyPr>
          <a:lstStyle/>
          <a:p>
            <a:r>
              <a:rPr lang="en-US" dirty="0"/>
              <a:t>Cloud</a:t>
            </a:r>
          </a:p>
        </p:txBody>
      </p:sp>
    </p:spTree>
    <p:extLst>
      <p:ext uri="{BB962C8B-B14F-4D97-AF65-F5344CB8AC3E}">
        <p14:creationId xmlns:p14="http://schemas.microsoft.com/office/powerpoint/2010/main" val="10278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8D3D15-1563-A141-919D-3F4F5E3A757A}"/>
              </a:ext>
            </a:extLst>
          </p:cNvPr>
          <p:cNvSpPr/>
          <p:nvPr/>
        </p:nvSpPr>
        <p:spPr>
          <a:xfrm rot="16200000">
            <a:off x="5308600" y="1244600"/>
            <a:ext cx="304800" cy="10922000"/>
          </a:xfrm>
          <a:prstGeom prst="rect">
            <a:avLst/>
          </a:prstGeom>
          <a:solidFill>
            <a:srgbClr val="BF57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F8146D51-2107-1E45-9A44-E0217DAFA756}"/>
              </a:ext>
            </a:extLst>
          </p:cNvPr>
          <p:cNvSpPr/>
          <p:nvPr/>
        </p:nvSpPr>
        <p:spPr>
          <a:xfrm rot="16200000">
            <a:off x="11404600" y="6070600"/>
            <a:ext cx="304800" cy="1270000"/>
          </a:xfrm>
          <a:prstGeom prst="rect">
            <a:avLst/>
          </a:prstGeom>
          <a:solidFill>
            <a:srgbClr val="EB8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3CD9433B-3AFF-513A-0E68-FB32B06D2D86}"/>
              </a:ext>
            </a:extLst>
          </p:cNvPr>
          <p:cNvSpPr txBox="1"/>
          <p:nvPr/>
        </p:nvSpPr>
        <p:spPr>
          <a:xfrm>
            <a:off x="548813" y="196291"/>
            <a:ext cx="6796586" cy="523220"/>
          </a:xfrm>
          <a:prstGeom prst="rect">
            <a:avLst/>
          </a:prstGeom>
          <a:noFill/>
        </p:spPr>
        <p:txBody>
          <a:bodyPr wrap="square" rtlCol="0">
            <a:spAutoFit/>
          </a:bodyPr>
          <a:lstStyle/>
          <a:p>
            <a:r>
              <a:rPr lang="en-US" sz="2800" dirty="0"/>
              <a:t>Procedure</a:t>
            </a:r>
          </a:p>
        </p:txBody>
      </p:sp>
      <p:sp>
        <p:nvSpPr>
          <p:cNvPr id="3" name="TextBox 2">
            <a:extLst>
              <a:ext uri="{FF2B5EF4-FFF2-40B4-BE49-F238E27FC236}">
                <a16:creationId xmlns:a16="http://schemas.microsoft.com/office/drawing/2014/main" id="{E577220B-7B27-F916-C205-8B9837F61E2A}"/>
              </a:ext>
            </a:extLst>
          </p:cNvPr>
          <p:cNvSpPr txBox="1"/>
          <p:nvPr/>
        </p:nvSpPr>
        <p:spPr>
          <a:xfrm>
            <a:off x="198873" y="660951"/>
            <a:ext cx="5897127" cy="1754326"/>
          </a:xfrm>
          <a:prstGeom prst="rect">
            <a:avLst/>
          </a:prstGeom>
          <a:noFill/>
        </p:spPr>
        <p:txBody>
          <a:bodyPr wrap="none" rtlCol="0">
            <a:spAutoFit/>
          </a:bodyPr>
          <a:lstStyle/>
          <a:p>
            <a:pPr marL="342900" indent="-342900">
              <a:buAutoNum type="arabicPeriod"/>
            </a:pPr>
            <a:r>
              <a:rPr lang="en-US" dirty="0"/>
              <a:t>Milestone the actual continuous trajectory</a:t>
            </a:r>
          </a:p>
          <a:p>
            <a:pPr marL="342900" indent="-342900">
              <a:buAutoNum type="arabicPeriod"/>
            </a:pPr>
            <a:r>
              <a:rPr lang="en-US" dirty="0"/>
              <a:t>Calculate k</a:t>
            </a:r>
            <a:r>
              <a:rPr lang="en-US" baseline="30000" dirty="0"/>
              <a:t>th</a:t>
            </a:r>
            <a:r>
              <a:rPr lang="en-US" dirty="0"/>
              <a:t> order H/step rate based on histogram values</a:t>
            </a:r>
          </a:p>
          <a:p>
            <a:pPr marL="342900" indent="-342900">
              <a:buAutoNum type="arabicPeriod"/>
            </a:pPr>
            <a:r>
              <a:rPr lang="en-US" dirty="0"/>
              <a:t>Numerically simulate k</a:t>
            </a:r>
            <a:r>
              <a:rPr lang="en-US" baseline="30000" dirty="0"/>
              <a:t>th</a:t>
            </a:r>
            <a:r>
              <a:rPr lang="en-US" dirty="0"/>
              <a:t> order Markovian process</a:t>
            </a:r>
          </a:p>
          <a:p>
            <a:pPr marL="342900" indent="-342900">
              <a:buAutoNum type="arabicPeriod"/>
            </a:pPr>
            <a:r>
              <a:rPr lang="en-US" dirty="0"/>
              <a:t>Compress the milestone sequence</a:t>
            </a:r>
          </a:p>
          <a:p>
            <a:pPr marL="342900" indent="-342900">
              <a:buAutoNum type="arabicPeriod"/>
            </a:pPr>
            <a:r>
              <a:rPr lang="en-US" dirty="0"/>
              <a:t>Calculate compression error</a:t>
            </a:r>
          </a:p>
          <a:p>
            <a:endParaRPr lang="en-US" dirty="0"/>
          </a:p>
        </p:txBody>
      </p:sp>
      <p:sp>
        <p:nvSpPr>
          <p:cNvPr id="9" name="AutoShape 4">
            <a:extLst>
              <a:ext uri="{FF2B5EF4-FFF2-40B4-BE49-F238E27FC236}">
                <a16:creationId xmlns:a16="http://schemas.microsoft.com/office/drawing/2014/main" id="{0E6A5634-5440-EF09-075D-916C7B259F76}"/>
              </a:ext>
            </a:extLst>
          </p:cNvPr>
          <p:cNvSpPr>
            <a:spLocks noChangeAspect="1" noChangeArrowheads="1"/>
          </p:cNvSpPr>
          <p:nvPr/>
        </p:nvSpPr>
        <p:spPr bwMode="auto">
          <a:xfrm>
            <a:off x="5943600" y="3276600"/>
            <a:ext cx="3359426" cy="3359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descr="Chart, line chart&#10;&#10;Description automatically generated">
            <a:extLst>
              <a:ext uri="{FF2B5EF4-FFF2-40B4-BE49-F238E27FC236}">
                <a16:creationId xmlns:a16="http://schemas.microsoft.com/office/drawing/2014/main" id="{93F2E114-4702-D74B-B425-8E7C4A3ABE82}"/>
              </a:ext>
            </a:extLst>
          </p:cNvPr>
          <p:cNvPicPr>
            <a:picLocks noChangeAspect="1"/>
          </p:cNvPicPr>
          <p:nvPr/>
        </p:nvPicPr>
        <p:blipFill rotWithShape="1">
          <a:blip r:embed="rId3"/>
          <a:srcRect t="7328" r="7373"/>
          <a:stretch/>
        </p:blipFill>
        <p:spPr>
          <a:xfrm>
            <a:off x="-710693" y="2192798"/>
            <a:ext cx="7199334" cy="4641440"/>
          </a:xfrm>
          <a:prstGeom prst="rect">
            <a:avLst/>
          </a:prstGeom>
        </p:spPr>
      </p:pic>
      <p:cxnSp>
        <p:nvCxnSpPr>
          <p:cNvPr id="23" name="Straight Arrow Connector 22">
            <a:extLst>
              <a:ext uri="{FF2B5EF4-FFF2-40B4-BE49-F238E27FC236}">
                <a16:creationId xmlns:a16="http://schemas.microsoft.com/office/drawing/2014/main" id="{93C185C5-C2A3-C4A0-062B-9AC389E65B67}"/>
              </a:ext>
            </a:extLst>
          </p:cNvPr>
          <p:cNvCxnSpPr>
            <a:cxnSpLocks/>
          </p:cNvCxnSpPr>
          <p:nvPr/>
        </p:nvCxnSpPr>
        <p:spPr>
          <a:xfrm flipV="1">
            <a:off x="456048" y="5415424"/>
            <a:ext cx="475757" cy="48153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369BEDA-5111-9253-0CA6-955BCBB6B38B}"/>
              </a:ext>
            </a:extLst>
          </p:cNvPr>
          <p:cNvCxnSpPr>
            <a:cxnSpLocks/>
          </p:cNvCxnSpPr>
          <p:nvPr/>
        </p:nvCxnSpPr>
        <p:spPr>
          <a:xfrm>
            <a:off x="1126435" y="3679298"/>
            <a:ext cx="408011" cy="46246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BAEAF76-6AC9-B2BC-2514-A67CD42BE169}"/>
              </a:ext>
            </a:extLst>
          </p:cNvPr>
          <p:cNvCxnSpPr>
            <a:cxnSpLocks/>
          </p:cNvCxnSpPr>
          <p:nvPr/>
        </p:nvCxnSpPr>
        <p:spPr>
          <a:xfrm>
            <a:off x="2684968" y="2648195"/>
            <a:ext cx="408011" cy="46246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8F93535-D67E-53B9-E3CE-5B5CC81EB42C}"/>
              </a:ext>
            </a:extLst>
          </p:cNvPr>
          <p:cNvCxnSpPr>
            <a:cxnSpLocks/>
          </p:cNvCxnSpPr>
          <p:nvPr/>
        </p:nvCxnSpPr>
        <p:spPr>
          <a:xfrm flipV="1">
            <a:off x="4324626" y="4282284"/>
            <a:ext cx="552174" cy="46457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9DFFC3A-D8EE-85F0-5E12-D9C2BE1D0051}"/>
              </a:ext>
            </a:extLst>
          </p:cNvPr>
          <p:cNvCxnSpPr>
            <a:cxnSpLocks/>
          </p:cNvCxnSpPr>
          <p:nvPr/>
        </p:nvCxnSpPr>
        <p:spPr>
          <a:xfrm>
            <a:off x="6488641" y="4141765"/>
            <a:ext cx="770328" cy="0"/>
          </a:xfrm>
          <a:prstGeom prst="straightConnector1">
            <a:avLst/>
          </a:prstGeom>
          <a:ln w="793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315B42E-E30C-6463-F655-E650EAE4DF85}"/>
              </a:ext>
            </a:extLst>
          </p:cNvPr>
          <p:cNvSpPr txBox="1"/>
          <p:nvPr/>
        </p:nvSpPr>
        <p:spPr>
          <a:xfrm>
            <a:off x="272344" y="4848171"/>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115434AA-69CA-250B-A86D-896297F1D58E}"/>
              </a:ext>
            </a:extLst>
          </p:cNvPr>
          <p:cNvSpPr txBox="1"/>
          <p:nvPr/>
        </p:nvSpPr>
        <p:spPr>
          <a:xfrm>
            <a:off x="272344" y="2738591"/>
            <a:ext cx="408011" cy="523220"/>
          </a:xfrm>
          <a:prstGeom prst="rect">
            <a:avLst/>
          </a:prstGeom>
          <a:noFill/>
        </p:spPr>
        <p:txBody>
          <a:bodyPr wrap="square">
            <a:spAutoFit/>
          </a:bodyPr>
          <a:lstStyle/>
          <a:p>
            <a:r>
              <a:rPr lang="en-US" sz="2800" dirty="0"/>
              <a:t>3</a:t>
            </a:r>
          </a:p>
        </p:txBody>
      </p:sp>
      <p:sp>
        <p:nvSpPr>
          <p:cNvPr id="54" name="TextBox 53">
            <a:extLst>
              <a:ext uri="{FF2B5EF4-FFF2-40B4-BE49-F238E27FC236}">
                <a16:creationId xmlns:a16="http://schemas.microsoft.com/office/drawing/2014/main" id="{AD431B83-DA7C-2353-7AA9-D5BB9BBCAD8C}"/>
              </a:ext>
            </a:extLst>
          </p:cNvPr>
          <p:cNvSpPr txBox="1"/>
          <p:nvPr/>
        </p:nvSpPr>
        <p:spPr>
          <a:xfrm>
            <a:off x="309576" y="3770704"/>
            <a:ext cx="273878" cy="523220"/>
          </a:xfrm>
          <a:prstGeom prst="rect">
            <a:avLst/>
          </a:prstGeom>
          <a:noFill/>
        </p:spPr>
        <p:txBody>
          <a:bodyPr wrap="square">
            <a:spAutoFit/>
          </a:bodyPr>
          <a:lstStyle/>
          <a:p>
            <a:r>
              <a:rPr lang="en-US" sz="2800" dirty="0"/>
              <a:t>2</a:t>
            </a:r>
          </a:p>
        </p:txBody>
      </p:sp>
      <p:sp>
        <p:nvSpPr>
          <p:cNvPr id="55" name="TextBox 54">
            <a:extLst>
              <a:ext uri="{FF2B5EF4-FFF2-40B4-BE49-F238E27FC236}">
                <a16:creationId xmlns:a16="http://schemas.microsoft.com/office/drawing/2014/main" id="{57009021-AABD-7995-2754-A9976BB51488}"/>
              </a:ext>
            </a:extLst>
          </p:cNvPr>
          <p:cNvSpPr txBox="1"/>
          <p:nvPr/>
        </p:nvSpPr>
        <p:spPr>
          <a:xfrm>
            <a:off x="7300726" y="3849779"/>
            <a:ext cx="1710752" cy="523220"/>
          </a:xfrm>
          <a:prstGeom prst="rect">
            <a:avLst/>
          </a:prstGeom>
          <a:noFill/>
        </p:spPr>
        <p:txBody>
          <a:bodyPr wrap="square">
            <a:spAutoFit/>
          </a:bodyPr>
          <a:lstStyle/>
          <a:p>
            <a:r>
              <a:rPr lang="en-US" sz="2800" dirty="0"/>
              <a:t>1232… </a:t>
            </a:r>
          </a:p>
        </p:txBody>
      </p:sp>
      <p:cxnSp>
        <p:nvCxnSpPr>
          <p:cNvPr id="56" name="Straight Arrow Connector 55">
            <a:extLst>
              <a:ext uri="{FF2B5EF4-FFF2-40B4-BE49-F238E27FC236}">
                <a16:creationId xmlns:a16="http://schemas.microsoft.com/office/drawing/2014/main" id="{084C2F65-B41C-5499-A1CF-E0201100B0B8}"/>
              </a:ext>
            </a:extLst>
          </p:cNvPr>
          <p:cNvCxnSpPr>
            <a:cxnSpLocks/>
          </p:cNvCxnSpPr>
          <p:nvPr/>
        </p:nvCxnSpPr>
        <p:spPr>
          <a:xfrm flipV="1">
            <a:off x="7739270" y="1126435"/>
            <a:ext cx="0" cy="2676375"/>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DDDAD63E-EA49-753C-1376-B4C0DFAA0907}"/>
                  </a:ext>
                </a:extLst>
              </p:cNvPr>
              <p:cNvSpPr txBox="1"/>
              <p:nvPr/>
            </p:nvSpPr>
            <p:spPr>
              <a:xfrm>
                <a:off x="6232415" y="246405"/>
                <a:ext cx="3013710" cy="88242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𝑝</m:t>
                                </m:r>
                                <m:r>
                                  <a:rPr lang="en-US" b="0" i="1" smtClean="0">
                                    <a:latin typeface="Cambria Math" panose="02040503050406030204" pitchFamily="18" charset="0"/>
                                  </a:rPr>
                                  <m:t>(1→1)</m:t>
                                </m:r>
                              </m:e>
                              <m:e>
                                <m:r>
                                  <a:rPr lang="en-US" i="1" smtClean="0">
                                    <a:latin typeface="Cambria Math" panose="02040503050406030204" pitchFamily="18" charset="0"/>
                                  </a:rPr>
                                  <m:t>⋯</m:t>
                                </m:r>
                              </m:e>
                              <m:e>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m:t>
                                </m:r>
                              </m:e>
                              <m:e>
                                <m:r>
                                  <a:rPr lang="en-US" i="1" smtClean="0">
                                    <a:latin typeface="Cambria Math" panose="02040503050406030204" pitchFamily="18" charset="0"/>
                                  </a:rPr>
                                  <m:t>⋯</m:t>
                                </m:r>
                              </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e>
                            </m:mr>
                          </m:m>
                        </m:e>
                      </m:d>
                    </m:oMath>
                  </m:oMathPara>
                </a14:m>
                <a:endParaRPr lang="en-US" dirty="0"/>
              </a:p>
            </p:txBody>
          </p:sp>
        </mc:Choice>
        <mc:Fallback>
          <p:sp>
            <p:nvSpPr>
              <p:cNvPr id="59" name="TextBox 58">
                <a:extLst>
                  <a:ext uri="{FF2B5EF4-FFF2-40B4-BE49-F238E27FC236}">
                    <a16:creationId xmlns:a16="http://schemas.microsoft.com/office/drawing/2014/main" id="{DDDAD63E-EA49-753C-1376-B4C0DFAA0907}"/>
                  </a:ext>
                </a:extLst>
              </p:cNvPr>
              <p:cNvSpPr txBox="1">
                <a:spLocks noRot="1" noChangeAspect="1" noMove="1" noResize="1" noEditPoints="1" noAdjustHandles="1" noChangeArrowheads="1" noChangeShapeType="1" noTextEdit="1"/>
              </p:cNvSpPr>
              <p:nvPr/>
            </p:nvSpPr>
            <p:spPr>
              <a:xfrm>
                <a:off x="6232415" y="246405"/>
                <a:ext cx="3013710" cy="882421"/>
              </a:xfrm>
              <a:prstGeom prst="rect">
                <a:avLst/>
              </a:prstGeom>
              <a:blipFill>
                <a:blip r:embed="rId4"/>
                <a:stretch>
                  <a:fillRect b="-714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B690DCEB-43D5-147D-D754-22D57B56FF5B}"/>
              </a:ext>
            </a:extLst>
          </p:cNvPr>
          <p:cNvSpPr txBox="1"/>
          <p:nvPr/>
        </p:nvSpPr>
        <p:spPr>
          <a:xfrm>
            <a:off x="6149009" y="1164707"/>
            <a:ext cx="1460464" cy="369332"/>
          </a:xfrm>
          <a:prstGeom prst="rect">
            <a:avLst/>
          </a:prstGeom>
          <a:noFill/>
        </p:spPr>
        <p:txBody>
          <a:bodyPr wrap="none" rtlCol="0">
            <a:spAutoFit/>
          </a:bodyPr>
          <a:lstStyle/>
          <a:p>
            <a:r>
              <a:rPr lang="en-US" dirty="0"/>
              <a:t>Tensor matrix</a:t>
            </a:r>
          </a:p>
        </p:txBody>
      </p:sp>
      <p:cxnSp>
        <p:nvCxnSpPr>
          <p:cNvPr id="61" name="Straight Arrow Connector 60">
            <a:extLst>
              <a:ext uri="{FF2B5EF4-FFF2-40B4-BE49-F238E27FC236}">
                <a16:creationId xmlns:a16="http://schemas.microsoft.com/office/drawing/2014/main" id="{76531F22-48B8-4E73-5E2A-318D7F6B0016}"/>
              </a:ext>
            </a:extLst>
          </p:cNvPr>
          <p:cNvCxnSpPr>
            <a:cxnSpLocks/>
          </p:cNvCxnSpPr>
          <p:nvPr/>
        </p:nvCxnSpPr>
        <p:spPr>
          <a:xfrm>
            <a:off x="8433008" y="1242211"/>
            <a:ext cx="578470" cy="1029982"/>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FDFFFA9A-D7B4-1172-FE0F-00B98673FA99}"/>
                  </a:ext>
                </a:extLst>
              </p:cNvPr>
              <p:cNvSpPr txBox="1"/>
              <p:nvPr/>
            </p:nvSpPr>
            <p:spPr>
              <a:xfrm>
                <a:off x="10448256" y="382128"/>
                <a:ext cx="128919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3</m:t>
                          </m:r>
                        </m:sup>
                      </m:sSup>
                      <m:r>
                        <a:rPr lang="en-US" b="0" i="1" smtClean="0">
                          <a:latin typeface="Cambria Math" panose="02040503050406030204" pitchFamily="18" charset="0"/>
                        </a:rPr>
                        <m:t> ….</m:t>
                      </m:r>
                    </m:oMath>
                  </m:oMathPara>
                </a14:m>
                <a:endParaRPr lang="en-US" dirty="0"/>
              </a:p>
            </p:txBody>
          </p:sp>
        </mc:Choice>
        <mc:Fallback>
          <p:sp>
            <p:nvSpPr>
              <p:cNvPr id="66" name="TextBox 65">
                <a:extLst>
                  <a:ext uri="{FF2B5EF4-FFF2-40B4-BE49-F238E27FC236}">
                    <a16:creationId xmlns:a16="http://schemas.microsoft.com/office/drawing/2014/main" id="{FDFFFA9A-D7B4-1172-FE0F-00B98673FA99}"/>
                  </a:ext>
                </a:extLst>
              </p:cNvPr>
              <p:cNvSpPr txBox="1">
                <a:spLocks noRot="1" noChangeAspect="1" noMove="1" noResize="1" noEditPoints="1" noAdjustHandles="1" noChangeArrowheads="1" noChangeShapeType="1" noTextEdit="1"/>
              </p:cNvSpPr>
              <p:nvPr/>
            </p:nvSpPr>
            <p:spPr>
              <a:xfrm>
                <a:off x="10448256" y="382128"/>
                <a:ext cx="1289199" cy="276999"/>
              </a:xfrm>
              <a:prstGeom prst="rect">
                <a:avLst/>
              </a:prstGeom>
              <a:blipFill>
                <a:blip r:embed="rId5"/>
                <a:stretch>
                  <a:fillRect l="-3883" t="-9091" b="-40909"/>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B44B377E-097C-D04B-765B-0B8BE8227195}"/>
              </a:ext>
            </a:extLst>
          </p:cNvPr>
          <p:cNvSpPr txBox="1"/>
          <p:nvPr/>
        </p:nvSpPr>
        <p:spPr>
          <a:xfrm>
            <a:off x="9873719" y="637075"/>
            <a:ext cx="2356479" cy="369332"/>
          </a:xfrm>
          <a:prstGeom prst="rect">
            <a:avLst/>
          </a:prstGeom>
          <a:noFill/>
        </p:spPr>
        <p:txBody>
          <a:bodyPr wrap="none" rtlCol="0">
            <a:spAutoFit/>
          </a:bodyPr>
          <a:lstStyle/>
          <a:p>
            <a:r>
              <a:rPr lang="en-US" dirty="0"/>
              <a:t>Histogram Entropy rate</a:t>
            </a:r>
          </a:p>
        </p:txBody>
      </p:sp>
      <p:cxnSp>
        <p:nvCxnSpPr>
          <p:cNvPr id="70" name="Straight Arrow Connector 69">
            <a:extLst>
              <a:ext uri="{FF2B5EF4-FFF2-40B4-BE49-F238E27FC236}">
                <a16:creationId xmlns:a16="http://schemas.microsoft.com/office/drawing/2014/main" id="{6014E643-15D3-2F2F-4E36-F2D0C35E57CD}"/>
              </a:ext>
            </a:extLst>
          </p:cNvPr>
          <p:cNvCxnSpPr>
            <a:cxnSpLocks/>
          </p:cNvCxnSpPr>
          <p:nvPr/>
        </p:nvCxnSpPr>
        <p:spPr>
          <a:xfrm>
            <a:off x="9246125" y="637075"/>
            <a:ext cx="837885" cy="0"/>
          </a:xfrm>
          <a:prstGeom prst="straightConnector1">
            <a:avLst/>
          </a:prstGeom>
          <a:ln w="793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84168EB-3A56-7F95-725A-6196FA7DE071}"/>
              </a:ext>
            </a:extLst>
          </p:cNvPr>
          <p:cNvSpPr txBox="1"/>
          <p:nvPr/>
        </p:nvSpPr>
        <p:spPr>
          <a:xfrm>
            <a:off x="8124789" y="2772299"/>
            <a:ext cx="2154885" cy="369332"/>
          </a:xfrm>
          <a:prstGeom prst="rect">
            <a:avLst/>
          </a:prstGeom>
          <a:noFill/>
        </p:spPr>
        <p:txBody>
          <a:bodyPr wrap="none" rtlCol="0">
            <a:spAutoFit/>
          </a:bodyPr>
          <a:lstStyle/>
          <a:p>
            <a:r>
              <a:rPr lang="en-US" dirty="0"/>
              <a:t>Simulated k</a:t>
            </a:r>
            <a:r>
              <a:rPr lang="en-US" baseline="30000" dirty="0"/>
              <a:t>th </a:t>
            </a:r>
            <a:r>
              <a:rPr lang="en-US" dirty="0"/>
              <a:t>Process</a:t>
            </a:r>
          </a:p>
        </p:txBody>
      </p:sp>
      <p:sp>
        <p:nvSpPr>
          <p:cNvPr id="79" name="TextBox 78">
            <a:extLst>
              <a:ext uri="{FF2B5EF4-FFF2-40B4-BE49-F238E27FC236}">
                <a16:creationId xmlns:a16="http://schemas.microsoft.com/office/drawing/2014/main" id="{BA9646AC-DB95-2BE1-4C46-987AE13EE19F}"/>
              </a:ext>
            </a:extLst>
          </p:cNvPr>
          <p:cNvSpPr txBox="1"/>
          <p:nvPr/>
        </p:nvSpPr>
        <p:spPr>
          <a:xfrm>
            <a:off x="8577159" y="2341057"/>
            <a:ext cx="3013701" cy="523220"/>
          </a:xfrm>
          <a:prstGeom prst="rect">
            <a:avLst/>
          </a:prstGeom>
          <a:noFill/>
        </p:spPr>
        <p:txBody>
          <a:bodyPr wrap="square">
            <a:spAutoFit/>
          </a:bodyPr>
          <a:lstStyle/>
          <a:p>
            <a:r>
              <a:rPr lang="en-US" sz="2800" dirty="0"/>
              <a:t>12123… </a:t>
            </a:r>
          </a:p>
        </p:txBody>
      </p:sp>
      <p:cxnSp>
        <p:nvCxnSpPr>
          <p:cNvPr id="80" name="Straight Arrow Connector 79">
            <a:extLst>
              <a:ext uri="{FF2B5EF4-FFF2-40B4-BE49-F238E27FC236}">
                <a16:creationId xmlns:a16="http://schemas.microsoft.com/office/drawing/2014/main" id="{B2F3915A-AE2A-17B1-55E0-61FD52B7C1B0}"/>
              </a:ext>
            </a:extLst>
          </p:cNvPr>
          <p:cNvCxnSpPr>
            <a:cxnSpLocks/>
          </p:cNvCxnSpPr>
          <p:nvPr/>
        </p:nvCxnSpPr>
        <p:spPr>
          <a:xfrm flipH="1">
            <a:off x="9179178" y="3122349"/>
            <a:ext cx="5107" cy="1662755"/>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198DCFA-2B9E-E5A8-3294-093344F4BE1C}"/>
              </a:ext>
            </a:extLst>
          </p:cNvPr>
          <p:cNvSpPr txBox="1"/>
          <p:nvPr/>
        </p:nvSpPr>
        <p:spPr>
          <a:xfrm>
            <a:off x="6964699" y="4277933"/>
            <a:ext cx="1690078" cy="369332"/>
          </a:xfrm>
          <a:prstGeom prst="rect">
            <a:avLst/>
          </a:prstGeom>
          <a:noFill/>
        </p:spPr>
        <p:txBody>
          <a:bodyPr wrap="none" rtlCol="0">
            <a:spAutoFit/>
          </a:bodyPr>
          <a:lstStyle/>
          <a:p>
            <a:r>
              <a:rPr lang="en-US" dirty="0"/>
              <a:t>Milestoned Traj</a:t>
            </a:r>
          </a:p>
        </p:txBody>
      </p:sp>
      <p:sp>
        <p:nvSpPr>
          <p:cNvPr id="84" name="TextBox 83">
            <a:extLst>
              <a:ext uri="{FF2B5EF4-FFF2-40B4-BE49-F238E27FC236}">
                <a16:creationId xmlns:a16="http://schemas.microsoft.com/office/drawing/2014/main" id="{83A9ACB8-F767-49E5-AC27-5D235839309F}"/>
              </a:ext>
            </a:extLst>
          </p:cNvPr>
          <p:cNvSpPr txBox="1"/>
          <p:nvPr/>
        </p:nvSpPr>
        <p:spPr>
          <a:xfrm>
            <a:off x="7875040" y="5104739"/>
            <a:ext cx="2494786" cy="369332"/>
          </a:xfrm>
          <a:prstGeom prst="rect">
            <a:avLst/>
          </a:prstGeom>
          <a:noFill/>
        </p:spPr>
        <p:txBody>
          <a:bodyPr wrap="none" rtlCol="0">
            <a:spAutoFit/>
          </a:bodyPr>
          <a:lstStyle/>
          <a:p>
            <a:r>
              <a:rPr lang="en-US" dirty="0"/>
              <a:t>LZMA/</a:t>
            </a:r>
            <a:r>
              <a:rPr lang="en-US" dirty="0" err="1"/>
              <a:t>Gzip</a:t>
            </a:r>
            <a:r>
              <a:rPr lang="en-US" dirty="0"/>
              <a:t> Compression</a:t>
            </a:r>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90BE06F9-E07D-784D-769F-A4FA8A33C39C}"/>
                  </a:ext>
                </a:extLst>
              </p:cNvPr>
              <p:cNvSpPr txBox="1"/>
              <p:nvPr/>
            </p:nvSpPr>
            <p:spPr>
              <a:xfrm>
                <a:off x="8453376" y="4797614"/>
                <a:ext cx="1382494" cy="399725"/>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e>
                    </m:acc>
                  </m:oMath>
                </a14:m>
                <a:r>
                  <a:rPr lang="en-US" dirty="0"/>
                  <a:t>, </a:t>
                </a:r>
                <a14:m>
                  <m:oMath xmlns:m="http://schemas.openxmlformats.org/officeDocument/2006/math">
                    <m:acc>
                      <m:accPr>
                        <m:chr m:val="̃"/>
                        <m:ctrlPr>
                          <a:rPr lang="en-US" i="1">
                            <a:latin typeface="Cambria Math" panose="02040503050406030204" pitchFamily="18" charset="0"/>
                          </a:rPr>
                        </m:ctrlPr>
                      </m:accPr>
                      <m:e>
                        <m:sSup>
                          <m:sSupPr>
                            <m:ctrlPr>
                              <a:rPr lang="en-US" i="1">
                                <a:latin typeface="Cambria Math" panose="02040503050406030204" pitchFamily="18" charset="0"/>
                              </a:rPr>
                            </m:ctrlPr>
                          </m:sSupPr>
                          <m:e>
                            <m:r>
                              <a:rPr lang="en-US" i="1">
                                <a:latin typeface="Cambria Math" panose="02040503050406030204" pitchFamily="18" charset="0"/>
                              </a:rPr>
                              <m:t>h</m:t>
                            </m:r>
                          </m:e>
                          <m:sup>
                            <m:r>
                              <a:rPr lang="en-US" b="0" i="1" smtClean="0">
                                <a:latin typeface="Cambria Math" panose="02040503050406030204" pitchFamily="18" charset="0"/>
                              </a:rPr>
                              <m:t>2</m:t>
                            </m:r>
                          </m:sup>
                        </m:sSup>
                      </m:e>
                    </m:acc>
                  </m:oMath>
                </a14:m>
                <a:r>
                  <a:rPr lang="en-US" dirty="0"/>
                  <a:t>, </a:t>
                </a:r>
                <a14:m>
                  <m:oMath xmlns:m="http://schemas.openxmlformats.org/officeDocument/2006/math">
                    <m:acc>
                      <m:accPr>
                        <m:chr m:val="̃"/>
                        <m:ctrlPr>
                          <a:rPr lang="en-US" i="1">
                            <a:latin typeface="Cambria Math" panose="02040503050406030204" pitchFamily="18" charset="0"/>
                          </a:rPr>
                        </m:ctrlPr>
                      </m:accPr>
                      <m:e>
                        <m:sSup>
                          <m:sSupPr>
                            <m:ctrlPr>
                              <a:rPr lang="en-US" i="1" smtClean="0">
                                <a:latin typeface="Cambria Math" panose="02040503050406030204" pitchFamily="18" charset="0"/>
                              </a:rPr>
                            </m:ctrlPr>
                          </m:sSupPr>
                          <m:e>
                            <m:r>
                              <a:rPr lang="en-US" i="1">
                                <a:latin typeface="Cambria Math" panose="02040503050406030204" pitchFamily="18" charset="0"/>
                              </a:rPr>
                              <m:t>h</m:t>
                            </m:r>
                          </m:e>
                          <m:sup>
                            <m:r>
                              <a:rPr lang="en-US" b="0" i="1" smtClean="0">
                                <a:latin typeface="Cambria Math" panose="02040503050406030204" pitchFamily="18" charset="0"/>
                              </a:rPr>
                              <m:t>3</m:t>
                            </m:r>
                          </m:sup>
                        </m:sSup>
                      </m:e>
                    </m:acc>
                    <m:r>
                      <a:rPr lang="en-US" b="0" i="1" smtClean="0">
                        <a:latin typeface="Cambria Math" panose="02040503050406030204" pitchFamily="18" charset="0"/>
                      </a:rPr>
                      <m:t> …</m:t>
                    </m:r>
                  </m:oMath>
                </a14:m>
                <a:endParaRPr lang="en-US" dirty="0"/>
              </a:p>
            </p:txBody>
          </p:sp>
        </mc:Choice>
        <mc:Fallback>
          <p:sp>
            <p:nvSpPr>
              <p:cNvPr id="85" name="TextBox 84">
                <a:extLst>
                  <a:ext uri="{FF2B5EF4-FFF2-40B4-BE49-F238E27FC236}">
                    <a16:creationId xmlns:a16="http://schemas.microsoft.com/office/drawing/2014/main" id="{90BE06F9-E07D-784D-769F-A4FA8A33C39C}"/>
                  </a:ext>
                </a:extLst>
              </p:cNvPr>
              <p:cNvSpPr txBox="1">
                <a:spLocks noRot="1" noChangeAspect="1" noMove="1" noResize="1" noEditPoints="1" noAdjustHandles="1" noChangeArrowheads="1" noChangeShapeType="1" noTextEdit="1"/>
              </p:cNvSpPr>
              <p:nvPr/>
            </p:nvSpPr>
            <p:spPr>
              <a:xfrm>
                <a:off x="8453376" y="4797614"/>
                <a:ext cx="1382494" cy="399725"/>
              </a:xfrm>
              <a:prstGeom prst="rect">
                <a:avLst/>
              </a:prstGeom>
              <a:blipFill>
                <a:blip r:embed="rId6"/>
                <a:stretch>
                  <a:fillRect b="-21212"/>
                </a:stretch>
              </a:blipFill>
            </p:spPr>
            <p:txBody>
              <a:bodyPr/>
              <a:lstStyle/>
              <a:p>
                <a:r>
                  <a:rPr lang="en-US">
                    <a:noFill/>
                  </a:rPr>
                  <a:t> </a:t>
                </a:r>
              </a:p>
            </p:txBody>
          </p:sp>
        </mc:Fallback>
      </mc:AlternateContent>
      <p:cxnSp>
        <p:nvCxnSpPr>
          <p:cNvPr id="86" name="Straight Arrow Connector 85">
            <a:extLst>
              <a:ext uri="{FF2B5EF4-FFF2-40B4-BE49-F238E27FC236}">
                <a16:creationId xmlns:a16="http://schemas.microsoft.com/office/drawing/2014/main" id="{9C8D6618-4553-BE67-08E1-7936B0178E46}"/>
              </a:ext>
            </a:extLst>
          </p:cNvPr>
          <p:cNvCxnSpPr>
            <a:cxnSpLocks/>
          </p:cNvCxnSpPr>
          <p:nvPr/>
        </p:nvCxnSpPr>
        <p:spPr>
          <a:xfrm>
            <a:off x="11051958" y="1126435"/>
            <a:ext cx="0" cy="352083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9A7A1A9-27A6-E63E-978E-E2BDBA124685}"/>
              </a:ext>
            </a:extLst>
          </p:cNvPr>
          <p:cNvCxnSpPr>
            <a:cxnSpLocks/>
          </p:cNvCxnSpPr>
          <p:nvPr/>
        </p:nvCxnSpPr>
        <p:spPr>
          <a:xfrm flipV="1">
            <a:off x="9665067" y="4785104"/>
            <a:ext cx="1086091" cy="12509"/>
          </a:xfrm>
          <a:prstGeom prst="straightConnector1">
            <a:avLst/>
          </a:prstGeom>
          <a:ln w="793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4" name="TextBox 93">
                <a:extLst>
                  <a:ext uri="{FF2B5EF4-FFF2-40B4-BE49-F238E27FC236}">
                    <a16:creationId xmlns:a16="http://schemas.microsoft.com/office/drawing/2014/main" id="{68E2C882-1753-02F8-4C16-8398ED070A15}"/>
                  </a:ext>
                </a:extLst>
              </p:cNvPr>
              <p:cNvSpPr txBox="1"/>
              <p:nvPr/>
            </p:nvSpPr>
            <p:spPr>
              <a:xfrm>
                <a:off x="10897795" y="4605365"/>
                <a:ext cx="27738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𝑘</m:t>
                          </m:r>
                        </m:sub>
                      </m:sSub>
                    </m:oMath>
                  </m:oMathPara>
                </a14:m>
                <a:endParaRPr lang="en-US" dirty="0"/>
              </a:p>
            </p:txBody>
          </p:sp>
        </mc:Choice>
        <mc:Fallback>
          <p:sp>
            <p:nvSpPr>
              <p:cNvPr id="94" name="TextBox 93">
                <a:extLst>
                  <a:ext uri="{FF2B5EF4-FFF2-40B4-BE49-F238E27FC236}">
                    <a16:creationId xmlns:a16="http://schemas.microsoft.com/office/drawing/2014/main" id="{68E2C882-1753-02F8-4C16-8398ED070A15}"/>
                  </a:ext>
                </a:extLst>
              </p:cNvPr>
              <p:cNvSpPr txBox="1">
                <a:spLocks noRot="1" noChangeAspect="1" noMove="1" noResize="1" noEditPoints="1" noAdjustHandles="1" noChangeArrowheads="1" noChangeShapeType="1" noTextEdit="1"/>
              </p:cNvSpPr>
              <p:nvPr/>
            </p:nvSpPr>
            <p:spPr>
              <a:xfrm>
                <a:off x="10897795" y="4605365"/>
                <a:ext cx="277384" cy="276999"/>
              </a:xfrm>
              <a:prstGeom prst="rect">
                <a:avLst/>
              </a:prstGeom>
              <a:blipFill>
                <a:blip r:embed="rId7"/>
                <a:stretch>
                  <a:fillRect l="-13636" r="-4545" b="-13043"/>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A5647937-94A6-E89A-1C49-6903BCF470F6}"/>
              </a:ext>
            </a:extLst>
          </p:cNvPr>
          <p:cNvSpPr txBox="1"/>
          <p:nvPr/>
        </p:nvSpPr>
        <p:spPr>
          <a:xfrm>
            <a:off x="10448256" y="4832817"/>
            <a:ext cx="1481239" cy="369332"/>
          </a:xfrm>
          <a:prstGeom prst="rect">
            <a:avLst/>
          </a:prstGeom>
          <a:noFill/>
        </p:spPr>
        <p:txBody>
          <a:bodyPr wrap="none" rtlCol="0">
            <a:spAutoFit/>
          </a:bodyPr>
          <a:lstStyle/>
          <a:p>
            <a:r>
              <a:rPr lang="en-US" dirty="0"/>
              <a:t>k</a:t>
            </a:r>
            <a:r>
              <a:rPr lang="en-US" baseline="30000" dirty="0"/>
              <a:t>th</a:t>
            </a:r>
            <a:r>
              <a:rPr lang="en-US" dirty="0"/>
              <a:t> order Corr.</a:t>
            </a:r>
          </a:p>
        </p:txBody>
      </p:sp>
      <p:cxnSp>
        <p:nvCxnSpPr>
          <p:cNvPr id="97" name="Straight Arrow Connector 96">
            <a:extLst>
              <a:ext uri="{FF2B5EF4-FFF2-40B4-BE49-F238E27FC236}">
                <a16:creationId xmlns:a16="http://schemas.microsoft.com/office/drawing/2014/main" id="{2779D60F-4E32-4282-5856-5C803612ACAB}"/>
              </a:ext>
            </a:extLst>
          </p:cNvPr>
          <p:cNvCxnSpPr>
            <a:cxnSpLocks/>
          </p:cNvCxnSpPr>
          <p:nvPr/>
        </p:nvCxnSpPr>
        <p:spPr>
          <a:xfrm>
            <a:off x="7730869" y="4608237"/>
            <a:ext cx="0" cy="1047953"/>
          </a:xfrm>
          <a:prstGeom prst="straightConnector1">
            <a:avLst/>
          </a:prstGeom>
          <a:ln w="793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AABD6E88-460C-6771-D4E6-20C6CD89D099}"/>
                  </a:ext>
                </a:extLst>
              </p:cNvPr>
              <p:cNvSpPr txBox="1"/>
              <p:nvPr/>
            </p:nvSpPr>
            <p:spPr>
              <a:xfrm>
                <a:off x="7501030" y="5716571"/>
                <a:ext cx="459677" cy="2927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𝑎𝑐𝑡</m:t>
                              </m:r>
                            </m:sub>
                          </m:sSub>
                        </m:e>
                      </m:acc>
                    </m:oMath>
                  </m:oMathPara>
                </a14:m>
                <a:endParaRPr lang="en-US" dirty="0"/>
              </a:p>
            </p:txBody>
          </p:sp>
        </mc:Choice>
        <mc:Fallback>
          <p:sp>
            <p:nvSpPr>
              <p:cNvPr id="100" name="TextBox 99">
                <a:extLst>
                  <a:ext uri="{FF2B5EF4-FFF2-40B4-BE49-F238E27FC236}">
                    <a16:creationId xmlns:a16="http://schemas.microsoft.com/office/drawing/2014/main" id="{AABD6E88-460C-6771-D4E6-20C6CD89D099}"/>
                  </a:ext>
                </a:extLst>
              </p:cNvPr>
              <p:cNvSpPr txBox="1">
                <a:spLocks noRot="1" noChangeAspect="1" noMove="1" noResize="1" noEditPoints="1" noAdjustHandles="1" noChangeArrowheads="1" noChangeShapeType="1" noTextEdit="1"/>
              </p:cNvSpPr>
              <p:nvPr/>
            </p:nvSpPr>
            <p:spPr>
              <a:xfrm>
                <a:off x="7501030" y="5716571"/>
                <a:ext cx="459677" cy="292709"/>
              </a:xfrm>
              <a:prstGeom prst="rect">
                <a:avLst/>
              </a:prstGeom>
              <a:blipFill>
                <a:blip r:embed="rId8"/>
                <a:stretch>
                  <a:fillRect l="-10811" t="-16667" r="-2703" b="-12500"/>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023D93B0-EDEF-8EF9-D098-F803B5AC62D8}"/>
              </a:ext>
            </a:extLst>
          </p:cNvPr>
          <p:cNvSpPr txBox="1"/>
          <p:nvPr/>
        </p:nvSpPr>
        <p:spPr>
          <a:xfrm>
            <a:off x="6536853" y="6034848"/>
            <a:ext cx="2594112" cy="369332"/>
          </a:xfrm>
          <a:prstGeom prst="rect">
            <a:avLst/>
          </a:prstGeom>
          <a:noFill/>
        </p:spPr>
        <p:txBody>
          <a:bodyPr wrap="square">
            <a:spAutoFit/>
          </a:bodyPr>
          <a:lstStyle/>
          <a:p>
            <a:r>
              <a:rPr lang="en-US" dirty="0"/>
              <a:t>LZMA/</a:t>
            </a:r>
            <a:r>
              <a:rPr lang="en-US" dirty="0" err="1"/>
              <a:t>Gzip</a:t>
            </a:r>
            <a:r>
              <a:rPr lang="en-US" dirty="0"/>
              <a:t> Compression</a:t>
            </a:r>
          </a:p>
        </p:txBody>
      </p:sp>
      <p:cxnSp>
        <p:nvCxnSpPr>
          <p:cNvPr id="103" name="Straight Arrow Connector 102">
            <a:extLst>
              <a:ext uri="{FF2B5EF4-FFF2-40B4-BE49-F238E27FC236}">
                <a16:creationId xmlns:a16="http://schemas.microsoft.com/office/drawing/2014/main" id="{1ED85B6F-9DCF-F108-315F-8C9D1F61EA70}"/>
              </a:ext>
            </a:extLst>
          </p:cNvPr>
          <p:cNvCxnSpPr>
            <a:cxnSpLocks/>
            <a:endCxn id="112" idx="1"/>
          </p:cNvCxnSpPr>
          <p:nvPr/>
        </p:nvCxnSpPr>
        <p:spPr>
          <a:xfrm flipV="1">
            <a:off x="8156029" y="5915733"/>
            <a:ext cx="2614654" cy="19319"/>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2DE70AB-16EB-ED97-818D-3171EB2DF578}"/>
              </a:ext>
            </a:extLst>
          </p:cNvPr>
          <p:cNvCxnSpPr>
            <a:cxnSpLocks/>
          </p:cNvCxnSpPr>
          <p:nvPr/>
        </p:nvCxnSpPr>
        <p:spPr>
          <a:xfrm>
            <a:off x="11092855" y="5148222"/>
            <a:ext cx="0" cy="5514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2" name="TextBox 111">
                <a:extLst>
                  <a:ext uri="{FF2B5EF4-FFF2-40B4-BE49-F238E27FC236}">
                    <a16:creationId xmlns:a16="http://schemas.microsoft.com/office/drawing/2014/main" id="{ECEB5013-1843-0DE0-DE06-FBDE3B6F35D2}"/>
                  </a:ext>
                </a:extLst>
              </p:cNvPr>
              <p:cNvSpPr txBox="1"/>
              <p:nvPr/>
            </p:nvSpPr>
            <p:spPr>
              <a:xfrm>
                <a:off x="10770683" y="5731067"/>
                <a:ext cx="6443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𝑎𝑐𝑡</m:t>
                          </m:r>
                        </m:sub>
                      </m:sSub>
                    </m:oMath>
                  </m:oMathPara>
                </a14:m>
                <a:endParaRPr lang="en-US" dirty="0"/>
              </a:p>
            </p:txBody>
          </p:sp>
        </mc:Choice>
        <mc:Fallback>
          <p:sp>
            <p:nvSpPr>
              <p:cNvPr id="112" name="TextBox 111">
                <a:extLst>
                  <a:ext uri="{FF2B5EF4-FFF2-40B4-BE49-F238E27FC236}">
                    <a16:creationId xmlns:a16="http://schemas.microsoft.com/office/drawing/2014/main" id="{ECEB5013-1843-0DE0-DE06-FBDE3B6F35D2}"/>
                  </a:ext>
                </a:extLst>
              </p:cNvPr>
              <p:cNvSpPr txBox="1">
                <a:spLocks noRot="1" noChangeAspect="1" noMove="1" noResize="1" noEditPoints="1" noAdjustHandles="1" noChangeArrowheads="1" noChangeShapeType="1" noTextEdit="1"/>
              </p:cNvSpPr>
              <p:nvPr/>
            </p:nvSpPr>
            <p:spPr>
              <a:xfrm>
                <a:off x="10770683" y="5731067"/>
                <a:ext cx="644343"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110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8D3D15-1563-A141-919D-3F4F5E3A757A}"/>
              </a:ext>
            </a:extLst>
          </p:cNvPr>
          <p:cNvSpPr/>
          <p:nvPr/>
        </p:nvSpPr>
        <p:spPr>
          <a:xfrm rot="16200000">
            <a:off x="5308600" y="1244600"/>
            <a:ext cx="304800" cy="10922000"/>
          </a:xfrm>
          <a:prstGeom prst="rect">
            <a:avLst/>
          </a:prstGeom>
          <a:solidFill>
            <a:srgbClr val="BF57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F8146D51-2107-1E45-9A44-E0217DAFA756}"/>
              </a:ext>
            </a:extLst>
          </p:cNvPr>
          <p:cNvSpPr/>
          <p:nvPr/>
        </p:nvSpPr>
        <p:spPr>
          <a:xfrm rot="16200000">
            <a:off x="11404600" y="6070600"/>
            <a:ext cx="304800" cy="1270000"/>
          </a:xfrm>
          <a:prstGeom prst="rect">
            <a:avLst/>
          </a:prstGeom>
          <a:solidFill>
            <a:srgbClr val="EB8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3CD9433B-3AFF-513A-0E68-FB32B06D2D86}"/>
              </a:ext>
            </a:extLst>
          </p:cNvPr>
          <p:cNvSpPr txBox="1"/>
          <p:nvPr/>
        </p:nvSpPr>
        <p:spPr>
          <a:xfrm>
            <a:off x="522309" y="452188"/>
            <a:ext cx="6796586" cy="523220"/>
          </a:xfrm>
          <a:prstGeom prst="rect">
            <a:avLst/>
          </a:prstGeom>
          <a:noFill/>
        </p:spPr>
        <p:txBody>
          <a:bodyPr wrap="square" rtlCol="0">
            <a:spAutoFit/>
          </a:bodyPr>
          <a:lstStyle/>
          <a:p>
            <a:r>
              <a:rPr lang="en-US" sz="2800" dirty="0"/>
              <a:t>Results &amp; Discussion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4B95E6A-3516-1687-3A21-11D0DAEBFA5E}"/>
                  </a:ext>
                </a:extLst>
              </p:cNvPr>
              <p:cNvSpPr txBox="1"/>
              <p:nvPr/>
            </p:nvSpPr>
            <p:spPr>
              <a:xfrm>
                <a:off x="7010400" y="1919401"/>
                <a:ext cx="4996070" cy="768287"/>
              </a:xfrm>
              <a:prstGeom prst="rect">
                <a:avLst/>
              </a:prstGeom>
              <a:noFill/>
            </p:spPr>
            <p:txBody>
              <a:bodyPr wrap="square">
                <a:spAutoFit/>
              </a:bodyPr>
              <a:lstStyle/>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𝑑𝑈</m:t>
                        </m:r>
                      </m:num>
                      <m:den>
                        <m:r>
                          <a:rPr lang="en-US" b="0" i="1" smtClean="0">
                            <a:latin typeface="Cambria Math" panose="02040503050406030204" pitchFamily="18" charset="0"/>
                          </a:rPr>
                          <m:t>𝑑𝑥</m:t>
                        </m:r>
                      </m:den>
                    </m:f>
                    <m:r>
                      <a:rPr lang="en-US" b="0" i="1" smtClean="0">
                        <a:latin typeface="Cambria Math" panose="02040503050406030204" pitchFamily="18" charset="0"/>
                      </a:rPr>
                      <m:t>∗</m:t>
                    </m:r>
                    <m:r>
                      <a:rPr lang="en-US" b="0" i="1" smtClean="0">
                        <a:latin typeface="Cambria Math" panose="02040503050406030204" pitchFamily="18" charset="0"/>
                      </a:rPr>
                      <m:t>𝑑𝑡</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𝑑𝑡</m:t>
                        </m:r>
                      </m:e>
                    </m:rad>
                  </m:oMath>
                </a14:m>
                <a:r>
                  <a:rPr lang="en-US" dirty="0"/>
                  <a:t> * </a:t>
                </a:r>
                <a14:m>
                  <m:oMath xmlns:m="http://schemas.openxmlformats.org/officeDocument/2006/math">
                    <m:r>
                      <a:rPr lang="en-US" i="1" dirty="0">
                        <a:latin typeface="Cambria Math" panose="02040503050406030204" pitchFamily="18" charset="0"/>
                      </a:rPr>
                      <m:t>𝜁</m:t>
                    </m:r>
                    <m:d>
                      <m:dPr>
                        <m:ctrlPr>
                          <a:rPr lang="en-US" i="1" dirty="0">
                            <a:latin typeface="Cambria Math" panose="02040503050406030204" pitchFamily="18" charset="0"/>
                          </a:rPr>
                        </m:ctrlPr>
                      </m:dPr>
                      <m:e>
                        <m:r>
                          <a:rPr lang="en-US" i="1" dirty="0">
                            <a:latin typeface="Cambria Math" panose="02040503050406030204" pitchFamily="18" charset="0"/>
                          </a:rPr>
                          <m:t>𝑡</m:t>
                        </m:r>
                      </m:e>
                    </m:d>
                    <m:r>
                      <a:rPr lang="en-US" b="0" i="0" dirty="0" smtClean="0">
                        <a:latin typeface="Cambria Math" panose="02040503050406030204" pitchFamily="18" charset="0"/>
                      </a:rPr>
                      <m:t>      </m:t>
                    </m:r>
                  </m:oMath>
                </a14:m>
                <a:endParaRPr lang="en-US" b="0" i="0"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Dis</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Overdamped</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Equation</m:t>
                      </m:r>
                    </m:oMath>
                  </m:oMathPara>
                </a14:m>
                <a:endParaRPr lang="en-US" dirty="0"/>
              </a:p>
            </p:txBody>
          </p:sp>
        </mc:Choice>
        <mc:Fallback>
          <p:sp>
            <p:nvSpPr>
              <p:cNvPr id="4" name="TextBox 3">
                <a:extLst>
                  <a:ext uri="{FF2B5EF4-FFF2-40B4-BE49-F238E27FC236}">
                    <a16:creationId xmlns:a16="http://schemas.microsoft.com/office/drawing/2014/main" id="{64B95E6A-3516-1687-3A21-11D0DAEBFA5E}"/>
                  </a:ext>
                </a:extLst>
              </p:cNvPr>
              <p:cNvSpPr txBox="1">
                <a:spLocks noRot="1" noChangeAspect="1" noMove="1" noResize="1" noEditPoints="1" noAdjustHandles="1" noChangeArrowheads="1" noChangeShapeType="1" noTextEdit="1"/>
              </p:cNvSpPr>
              <p:nvPr/>
            </p:nvSpPr>
            <p:spPr>
              <a:xfrm>
                <a:off x="7010400" y="1919401"/>
                <a:ext cx="4996070" cy="768287"/>
              </a:xfrm>
              <a:prstGeom prst="rect">
                <a:avLst/>
              </a:prstGeom>
              <a:blipFill>
                <a:blip r:embed="rId3"/>
                <a:stretch>
                  <a:fillRect b="-819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62A60DA-95B3-2D1C-2AAA-46CE8405FB24}"/>
              </a:ext>
            </a:extLst>
          </p:cNvPr>
          <p:cNvPicPr>
            <a:picLocks noChangeAspect="1"/>
          </p:cNvPicPr>
          <p:nvPr/>
        </p:nvPicPr>
        <p:blipFill>
          <a:blip r:embed="rId4"/>
          <a:stretch>
            <a:fillRect/>
          </a:stretch>
        </p:blipFill>
        <p:spPr>
          <a:xfrm>
            <a:off x="7431985" y="3617806"/>
            <a:ext cx="4152900" cy="1206500"/>
          </a:xfrm>
          <a:prstGeom prst="rect">
            <a:avLst/>
          </a:prstGeom>
        </p:spPr>
      </p:pic>
      <p:pic>
        <p:nvPicPr>
          <p:cNvPr id="3" name="Picture 2">
            <a:extLst>
              <a:ext uri="{FF2B5EF4-FFF2-40B4-BE49-F238E27FC236}">
                <a16:creationId xmlns:a16="http://schemas.microsoft.com/office/drawing/2014/main" id="{C88E9B75-301F-3610-735F-0F59C4E24708}"/>
              </a:ext>
            </a:extLst>
          </p:cNvPr>
          <p:cNvPicPr>
            <a:picLocks noChangeAspect="1"/>
          </p:cNvPicPr>
          <p:nvPr/>
        </p:nvPicPr>
        <p:blipFill>
          <a:blip r:embed="rId5"/>
          <a:stretch>
            <a:fillRect/>
          </a:stretch>
        </p:blipFill>
        <p:spPr>
          <a:xfrm>
            <a:off x="147492" y="1083317"/>
            <a:ext cx="7284493" cy="5469882"/>
          </a:xfrm>
          <a:prstGeom prst="rect">
            <a:avLst/>
          </a:prstGeom>
        </p:spPr>
      </p:pic>
    </p:spTree>
    <p:extLst>
      <p:ext uri="{BB962C8B-B14F-4D97-AF65-F5344CB8AC3E}">
        <p14:creationId xmlns:p14="http://schemas.microsoft.com/office/powerpoint/2010/main" val="100190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8D3D15-1563-A141-919D-3F4F5E3A757A}"/>
              </a:ext>
            </a:extLst>
          </p:cNvPr>
          <p:cNvSpPr/>
          <p:nvPr/>
        </p:nvSpPr>
        <p:spPr>
          <a:xfrm rot="16200000">
            <a:off x="5308600" y="1244600"/>
            <a:ext cx="304800" cy="10922000"/>
          </a:xfrm>
          <a:prstGeom prst="rect">
            <a:avLst/>
          </a:prstGeom>
          <a:solidFill>
            <a:srgbClr val="BF57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F8146D51-2107-1E45-9A44-E0217DAFA756}"/>
              </a:ext>
            </a:extLst>
          </p:cNvPr>
          <p:cNvSpPr/>
          <p:nvPr/>
        </p:nvSpPr>
        <p:spPr>
          <a:xfrm rot="16200000">
            <a:off x="11404600" y="6070600"/>
            <a:ext cx="304800" cy="1270000"/>
          </a:xfrm>
          <a:prstGeom prst="rect">
            <a:avLst/>
          </a:prstGeom>
          <a:solidFill>
            <a:srgbClr val="EB8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3CD9433B-3AFF-513A-0E68-FB32B06D2D86}"/>
              </a:ext>
            </a:extLst>
          </p:cNvPr>
          <p:cNvSpPr txBox="1"/>
          <p:nvPr/>
        </p:nvSpPr>
        <p:spPr>
          <a:xfrm>
            <a:off x="331305" y="180536"/>
            <a:ext cx="6796586" cy="523220"/>
          </a:xfrm>
          <a:prstGeom prst="rect">
            <a:avLst/>
          </a:prstGeom>
          <a:noFill/>
        </p:spPr>
        <p:txBody>
          <a:bodyPr wrap="square" rtlCol="0">
            <a:spAutoFit/>
          </a:bodyPr>
          <a:lstStyle/>
          <a:p>
            <a:r>
              <a:rPr lang="en-US" sz="2800" dirty="0"/>
              <a:t>Results &amp; Discussion</a:t>
            </a:r>
          </a:p>
        </p:txBody>
      </p:sp>
      <p:pic>
        <p:nvPicPr>
          <p:cNvPr id="8" name="Picture 7">
            <a:extLst>
              <a:ext uri="{FF2B5EF4-FFF2-40B4-BE49-F238E27FC236}">
                <a16:creationId xmlns:a16="http://schemas.microsoft.com/office/drawing/2014/main" id="{4306A972-326E-71E5-DBC1-80A638455267}"/>
              </a:ext>
            </a:extLst>
          </p:cNvPr>
          <p:cNvPicPr>
            <a:picLocks noChangeAspect="1"/>
          </p:cNvPicPr>
          <p:nvPr/>
        </p:nvPicPr>
        <p:blipFill>
          <a:blip r:embed="rId5"/>
          <a:stretch>
            <a:fillRect/>
          </a:stretch>
        </p:blipFill>
        <p:spPr>
          <a:xfrm>
            <a:off x="4873543" y="703756"/>
            <a:ext cx="6683457" cy="5012593"/>
          </a:xfrm>
          <a:prstGeom prst="rect">
            <a:avLst/>
          </a:prstGeom>
        </p:spPr>
      </p:pic>
      <p:pic>
        <p:nvPicPr>
          <p:cNvPr id="12" name="Picture 11" descr="Chart, histogram&#10;&#10;Description automatically generated">
            <a:extLst>
              <a:ext uri="{FF2B5EF4-FFF2-40B4-BE49-F238E27FC236}">
                <a16:creationId xmlns:a16="http://schemas.microsoft.com/office/drawing/2014/main" id="{10E92AD0-FC46-B68B-E965-BB8BB2E35EAE}"/>
              </a:ext>
            </a:extLst>
          </p:cNvPr>
          <p:cNvPicPr>
            <a:picLocks noChangeAspect="1"/>
          </p:cNvPicPr>
          <p:nvPr/>
        </p:nvPicPr>
        <p:blipFill rotWithShape="1">
          <a:blip r:embed="rId6"/>
          <a:srcRect l="-5954" t="6251" r="8062" b="604"/>
          <a:stretch/>
        </p:blipFill>
        <p:spPr>
          <a:xfrm>
            <a:off x="251793" y="780197"/>
            <a:ext cx="3987675" cy="2915476"/>
          </a:xfrm>
          <a:prstGeom prst="rect">
            <a:avLst/>
          </a:prstGeom>
        </p:spPr>
      </p:pic>
      <p:pic>
        <p:nvPicPr>
          <p:cNvPr id="13" name="1DProtL.mp4" descr="1DProtL.mp4">
            <a:hlinkClick r:id="" action="ppaction://media"/>
            <a:extLst>
              <a:ext uri="{FF2B5EF4-FFF2-40B4-BE49-F238E27FC236}">
                <a16:creationId xmlns:a16="http://schemas.microsoft.com/office/drawing/2014/main" id="{9D97F1FB-1595-4106-B38A-DD25664745A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56637" y="3797403"/>
            <a:ext cx="3682831" cy="2533488"/>
          </a:xfrm>
          <a:prstGeom prst="rect">
            <a:avLst/>
          </a:prstGeom>
        </p:spPr>
      </p:pic>
    </p:spTree>
    <p:extLst>
      <p:ext uri="{BB962C8B-B14F-4D97-AF65-F5344CB8AC3E}">
        <p14:creationId xmlns:p14="http://schemas.microsoft.com/office/powerpoint/2010/main" val="414844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8D3D15-1563-A141-919D-3F4F5E3A757A}"/>
              </a:ext>
            </a:extLst>
          </p:cNvPr>
          <p:cNvSpPr/>
          <p:nvPr/>
        </p:nvSpPr>
        <p:spPr>
          <a:xfrm rot="16200000">
            <a:off x="5308600" y="1244600"/>
            <a:ext cx="304800" cy="10922000"/>
          </a:xfrm>
          <a:prstGeom prst="rect">
            <a:avLst/>
          </a:prstGeom>
          <a:solidFill>
            <a:srgbClr val="BF57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F8146D51-2107-1E45-9A44-E0217DAFA756}"/>
              </a:ext>
            </a:extLst>
          </p:cNvPr>
          <p:cNvSpPr/>
          <p:nvPr/>
        </p:nvSpPr>
        <p:spPr>
          <a:xfrm rot="16200000">
            <a:off x="11404600" y="6070600"/>
            <a:ext cx="304800" cy="1270000"/>
          </a:xfrm>
          <a:prstGeom prst="rect">
            <a:avLst/>
          </a:prstGeom>
          <a:solidFill>
            <a:srgbClr val="EB8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3CD9433B-3AFF-513A-0E68-FB32B06D2D86}"/>
              </a:ext>
            </a:extLst>
          </p:cNvPr>
          <p:cNvSpPr txBox="1"/>
          <p:nvPr/>
        </p:nvSpPr>
        <p:spPr>
          <a:xfrm>
            <a:off x="522309" y="452188"/>
            <a:ext cx="6796586" cy="523220"/>
          </a:xfrm>
          <a:prstGeom prst="rect">
            <a:avLst/>
          </a:prstGeom>
          <a:noFill/>
        </p:spPr>
        <p:txBody>
          <a:bodyPr wrap="square" rtlCol="0">
            <a:spAutoFit/>
          </a:bodyPr>
          <a:lstStyle/>
          <a:p>
            <a:r>
              <a:rPr lang="en-US" sz="2800" dirty="0"/>
              <a:t>Future Work</a:t>
            </a:r>
          </a:p>
        </p:txBody>
      </p:sp>
      <p:sp>
        <p:nvSpPr>
          <p:cNvPr id="3" name="TextBox 2">
            <a:extLst>
              <a:ext uri="{FF2B5EF4-FFF2-40B4-BE49-F238E27FC236}">
                <a16:creationId xmlns:a16="http://schemas.microsoft.com/office/drawing/2014/main" id="{E3F9E7A7-BBB5-9894-4DC5-90FB2025C7D1}"/>
              </a:ext>
            </a:extLst>
          </p:cNvPr>
          <p:cNvSpPr txBox="1"/>
          <p:nvPr/>
        </p:nvSpPr>
        <p:spPr>
          <a:xfrm>
            <a:off x="636104" y="1179443"/>
            <a:ext cx="6220870" cy="1200329"/>
          </a:xfrm>
          <a:prstGeom prst="rect">
            <a:avLst/>
          </a:prstGeom>
          <a:noFill/>
        </p:spPr>
        <p:txBody>
          <a:bodyPr wrap="none" rtlCol="0">
            <a:spAutoFit/>
          </a:bodyPr>
          <a:lstStyle/>
          <a:p>
            <a:pPr marL="285750" indent="-285750">
              <a:buFont typeface="Arial" panose="020B0604020202020204" pitchFamily="34" charset="0"/>
              <a:buChar char="•"/>
            </a:pPr>
            <a:r>
              <a:rPr lang="en-US" dirty="0"/>
              <a:t>Effect of time resolution on entropy rate</a:t>
            </a:r>
          </a:p>
          <a:p>
            <a:pPr marL="742950" lvl="1" indent="-285750">
              <a:buFont typeface="Arial" panose="020B0604020202020204" pitchFamily="34" charset="0"/>
              <a:buChar char="•"/>
            </a:pPr>
            <a:r>
              <a:rPr lang="en-US" dirty="0"/>
              <a:t>Existence of drop in entropy rate only in 2</a:t>
            </a:r>
            <a:r>
              <a:rPr lang="en-US" baseline="30000" dirty="0"/>
              <a:t>nd</a:t>
            </a:r>
            <a:r>
              <a:rPr lang="en-US" dirty="0"/>
              <a:t> order</a:t>
            </a:r>
          </a:p>
          <a:p>
            <a:pPr marL="285750" indent="-285750">
              <a:buFont typeface="Arial" panose="020B0604020202020204" pitchFamily="34" charset="0"/>
              <a:buChar char="•"/>
            </a:pPr>
            <a:r>
              <a:rPr lang="en-US" dirty="0"/>
              <a:t>Improve time complexity of entropy calculation</a:t>
            </a:r>
          </a:p>
          <a:p>
            <a:pPr marL="285750" indent="-285750">
              <a:buFont typeface="Arial" panose="020B0604020202020204" pitchFamily="34" charset="0"/>
              <a:buChar char="•"/>
            </a:pPr>
            <a:r>
              <a:rPr lang="en-US" dirty="0"/>
              <a:t>Mutual entropy (</a:t>
            </a:r>
            <a:r>
              <a:rPr lang="en-US" dirty="0" err="1"/>
              <a:t>Lagtime</a:t>
            </a:r>
            <a:r>
              <a:rPr lang="en-US" dirty="0"/>
              <a:t> distribution and milestone crossing)</a:t>
            </a:r>
          </a:p>
        </p:txBody>
      </p:sp>
      <p:pic>
        <p:nvPicPr>
          <p:cNvPr id="10" name="Picture 9">
            <a:extLst>
              <a:ext uri="{FF2B5EF4-FFF2-40B4-BE49-F238E27FC236}">
                <a16:creationId xmlns:a16="http://schemas.microsoft.com/office/drawing/2014/main" id="{10EE5691-4CA9-D404-85FE-1B05CEAF220A}"/>
              </a:ext>
            </a:extLst>
          </p:cNvPr>
          <p:cNvPicPr>
            <a:picLocks noChangeAspect="1"/>
          </p:cNvPicPr>
          <p:nvPr/>
        </p:nvPicPr>
        <p:blipFill rotWithShape="1">
          <a:blip r:embed="rId3"/>
          <a:srcRect t="8043" r="-808"/>
          <a:stretch/>
        </p:blipFill>
        <p:spPr>
          <a:xfrm>
            <a:off x="384946" y="2756452"/>
            <a:ext cx="4626310" cy="3617235"/>
          </a:xfrm>
          <a:prstGeom prst="rect">
            <a:avLst/>
          </a:prstGeom>
        </p:spPr>
      </p:pic>
      <p:pic>
        <p:nvPicPr>
          <p:cNvPr id="11" name="Picture 10">
            <a:extLst>
              <a:ext uri="{FF2B5EF4-FFF2-40B4-BE49-F238E27FC236}">
                <a16:creationId xmlns:a16="http://schemas.microsoft.com/office/drawing/2014/main" id="{53184824-FDAD-D706-38C8-B297A1408364}"/>
              </a:ext>
            </a:extLst>
          </p:cNvPr>
          <p:cNvPicPr>
            <a:picLocks noChangeAspect="1"/>
          </p:cNvPicPr>
          <p:nvPr/>
        </p:nvPicPr>
        <p:blipFill>
          <a:blip r:embed="rId4"/>
          <a:stretch>
            <a:fillRect/>
          </a:stretch>
        </p:blipFill>
        <p:spPr>
          <a:xfrm>
            <a:off x="4917625" y="2494051"/>
            <a:ext cx="4526242" cy="3879636"/>
          </a:xfrm>
          <a:prstGeom prst="rect">
            <a:avLst/>
          </a:prstGeom>
        </p:spPr>
      </p:pic>
    </p:spTree>
    <p:extLst>
      <p:ext uri="{BB962C8B-B14F-4D97-AF65-F5344CB8AC3E}">
        <p14:creationId xmlns:p14="http://schemas.microsoft.com/office/powerpoint/2010/main" val="314330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10659</TotalTime>
  <Words>1508</Words>
  <Application>Microsoft Macintosh PowerPoint</Application>
  <PresentationFormat>Widescreen</PresentationFormat>
  <Paragraphs>135</Paragraphs>
  <Slides>11</Slides>
  <Notes>10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Calibri Light</vt:lpstr>
      <vt:lpstr>Cambria Math</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Rische, Rebecca D</dc:creator>
  <cp:lastModifiedBy>Park, Raymond J</cp:lastModifiedBy>
  <cp:revision>38</cp:revision>
  <dcterms:created xsi:type="dcterms:W3CDTF">2019-06-20T20:11:17Z</dcterms:created>
  <dcterms:modified xsi:type="dcterms:W3CDTF">2022-10-08T11:48:19Z</dcterms:modified>
</cp:coreProperties>
</file>